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Lst>
  <p:sldSz cx="12191999"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Imagine a small office with laptops, cameras and a router, but no security team. CIPHER learns a routine for each device and highlights changes worth investigating. Today we will follow one laptop from normal activity to an alert.</a:t>
            </a:r>
          </a:p>
          <a:p/>
          <a:p>
            <a:r>
              <a:t>TECHNICAL DETAIL / QUESTIONS</a:t>
            </a:r>
          </a:p>
          <a:p>
            <a:r>
              <a:t>This is an experimental network detection and response system for small networks, designed to complement an established firewall. It is not a proven replacement for a mature firewall or intrusion prevention system. No measured accuracy, latency, throughput or production-readiness claims are made. Target users are small offices, shops and similar organizations; customer demand and willingness to pay remain hypotheses.</a:t>
            </a:r>
          </a:p>
          <a:p/>
          <a:p>
            <a:r>
              <a:t>REPOSITORY SOURCES</a:t>
            </a:r>
          </a:p>
          <a:p>
            <a:r>
              <a:t>README.md</a:t>
            </a:r>
          </a:p>
          <a:p>
            <a:r>
              <a:t>docs/BOOTH_READINESS.md</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A port is a numbered endpoint used by a network service. A scan tries many of them, like trying door handles. That change can deserve attention, even when traffic is permitted by the existing firewall. An administrator doing a legitimate scan can look unusual too.</a:t>
            </a:r>
          </a:p>
          <a:p/>
          <a:p>
            <a:r>
              <a:t>TECHNICAL DETAIL / QUESTIONS</a:t>
            </a:r>
          </a:p>
          <a:p>
            <a:r>
              <a:t>This is an illustrative scenario, not proof of attack detection. Firewalls can already include sophisticated security features. CIPHER adds a per-device behavioral experiment; port or IP filtering alone is not novel. Encrypted legitimate and malicious transfers may share similar metadata. CIPHER does not decrypt HTTPS or establish an attacker's intent.</a:t>
            </a:r>
          </a:p>
          <a:p/>
          <a:p>
            <a:r>
              <a:t>REPOSITORY SOURCES</a:t>
            </a:r>
          </a:p>
          <a:p>
            <a:r>
              <a:t>Server/src/ai.rs</a:t>
            </a:r>
          </a:p>
          <a:p>
            <a:r>
              <a:t>Router/ebpf/src/kernel_space.c</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The kernel is the core of Linux. eBPF lets it run small verified programs; XDP is the network receive hook we use. A Rust background program summarizes observations and sends them securely to a Rust server. The dashboard is the operator's view. The AI is not consulted for every packet.</a:t>
            </a:r>
          </a:p>
          <a:p/>
          <a:p>
            <a:r>
              <a:t>TECHNICAL DETAIL / QUESTIONS</a:t>
            </a:r>
          </a:p>
          <a:p>
            <a:r>
              <a:t>The current loader uses generic/SKB XDP. The sensor aggregates ring-buffer events, including diagnostic flags; HyperLogLog estimates distinct addresses. FlatBuffers is the binary report format; TLS WebSockets provide encrypted transport. The Axum server stores state in SQLite. Baselines, trust, local blocks and a bounded outbox persist across restarts. Reports and commands have acknowledgments and retries. The outbox holds at most 10,000 reports; old entries can be dropped. Deduplication is not exactly-once delivery: a crash between ingestion and receipt storage can duplicate a report. Reports older than 60 seconds are stored without driving current cloud isolation. A map-update acknowledgment does not prove packet-level blocking on hardware.</a:t>
            </a:r>
          </a:p>
          <a:p/>
          <a:p>
            <a:r>
              <a:t>REPOSITORY SOURCES</a:t>
            </a:r>
          </a:p>
          <a:p>
            <a:r>
              <a:t>Router/daemon/src/main.rs</a:t>
            </a:r>
          </a:p>
          <a:p>
            <a:r>
              <a:t>Router/daemon/src/network.rs</a:t>
            </a:r>
          </a:p>
          <a:p>
            <a:r>
              <a:t>Server/src/router_socket.rs</a:t>
            </a:r>
          </a:p>
          <a:p>
            <a:r>
              <a:t>router.fbs</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A camera and a laptop need different baselines. We measure traffic size, blocked observations and how varied the ports are. Entropy here means how spread out port use is; it is not simply the number of ports. These four signals feed the server's statistical detector.</a:t>
            </a:r>
          </a:p>
          <a:p/>
          <a:p>
            <a:r>
              <a:t>TECHNICAL DETAIL / QUESTIONS</a:t>
            </a:r>
          </a:p>
          <a:p>
            <a:r>
              <a:t>Feature order in Server/src/ai.rs: observed_bytes_in, observed_bytes_out, observed_drops, port_entropy. The default single-interface ingress mapping does not yet provide complete bidirectional gateway attribution. Sampled packet events and payload-byte counters must not be presented as connection counts or exact throughput. Reports contain metadata, not message bodies; the kernel nevertheless parses headers and selected DNS fields for filtering. The AI receives structured evidence and recent report context, which can include device identifiers. Avoid saying the system reads no packet fields or that metadata is anonymous.</a:t>
            </a:r>
          </a:p>
          <a:p/>
          <a:p>
            <a:r>
              <a:t>REPOSITORY SOURCES</a:t>
            </a:r>
          </a:p>
          <a:p>
            <a:r>
              <a:t>Server/src/ai.rs</a:t>
            </a:r>
          </a:p>
          <a:p>
            <a:r>
              <a:t>Server/src/router_socket.rs</a:t>
            </a:r>
          </a:p>
          <a:p>
            <a:r>
              <a:t>Router/daemon/src/main.rs</a:t>
            </a:r>
          </a:p>
          <a:p>
            <a:r>
              <a:t>Router/ebpf/src/kernel_space.c</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The first fifty reports teach CIPHER a baseline. Afterwards it asks how far a new value is from that routine. It compares the distance to normal variation, so a naturally busy device is not judged like a quiet one. Above three on any signal creates an anomaly, subject to the alert cooldown.</a:t>
            </a:r>
          </a:p>
          <a:p/>
          <a:p>
            <a:r>
              <a:t>TECHNICAL DETAIL / QUESTIONS</a:t>
            </a:r>
          </a:p>
          <a:p>
            <a:r>
              <a:t>Exact implementation: score_i = abs(value_i - mean_i) / max(std_dev_i, floor_i, abs(mean_i)*0.1). Floors are [4096 bytes, 4096 bytes, 5 dropped events, 0.25 entropy units]. The baseline uses population standard deviation across 50 reports. This is a stabilized deviation score, not an unmodified textbook z-score or a guaranteed probability. Means and deviations are persisted and remain fixed until reset; the first 50 reports should be representative. Example: 10 KiB mean, 34 KiB observation, standard deviation below 4 KiB: effective scale 4 KiB, score 6. Any score strictly greater than 3 is a signal; two signals are needed for cloud automatic isolation. Default per-device alert/review cooldown is 120 seconds. Training data and thresholds require real-world evaluation.</a:t>
            </a:r>
          </a:p>
          <a:p/>
          <a:p>
            <a:r>
              <a:t>REPOSITORY SOURCES</a:t>
            </a:r>
          </a:p>
          <a:p>
            <a:r>
              <a:t>Server/src/ai.rs: NetworkBaseline::observe</a:t>
            </a:r>
          </a:p>
          <a:p>
            <a:r>
              <a:t>Server/src/router_socket.rs</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A language model is a reviewer of the evidence. It can explain possible causes, but it does not prove that an attack happened. Its answer is checked before the response policy can use it. If the reviewer fails, statistical alerts remain available.</a:t>
            </a:r>
          </a:p>
          <a:p/>
          <a:p>
            <a:r>
              <a:t>TECHNICAL DETAIL / QUESTIONS</a:t>
            </a:r>
          </a:p>
          <a:p>
            <a:r>
              <a:t>Adapters support Anthropic and OpenAI-compatible chat endpoints, including an appropriately configured local server. Expected verdict fields are threat_name, confidence, human_explanation and should_block. JSON is validated; invalid or unavailable reviews cannot authorize cloud isolation. The model's 0–100 score is self-reported and uncalibrated. The default offline demonstration uses a labeled deterministic fixture, not a language model; real provider availability must be verified separately. The value of model review versus statistics alone remains unmeasured. No payload bodies are sent in the review evidence, but metadata may still be sensitive.</a:t>
            </a:r>
          </a:p>
          <a:p/>
          <a:p>
            <a:r>
              <a:t>REPOSITORY SOURCES</a:t>
            </a:r>
          </a:p>
          <a:p>
            <a:r>
              <a:t>Server/src/ai.rs: Supervisor</a:t>
            </a:r>
          </a:p>
          <a:p>
            <a:r>
              <a:t>scripts/demo_supervisor.py</a:t>
            </a:r>
          </a:p>
          <a:p>
            <a:r>
              <a:t>docs/LLM_SETUP.md</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Quarantine means blocking one device at the router. The cloud path needs all four conditions shown here, not just the AI's vote. The sensor checks the policy again when applying an automatic command. The dashboard distinguishes a request from an acknowledged response. A person can restore the device.</a:t>
            </a:r>
          </a:p>
          <a:p/>
          <a:p>
            <a:r>
              <a:t>TECHNICAL DETAIL / QUESTIONS</a:t>
            </a:r>
          </a:p>
          <a:p>
            <a:r>
              <a:t>This gate describes CLOUD-reviewed automatic isolation only. The edge also has local heuristics (for example, flagged-event volume and TCP reset/SYN ratios), gated by enforcement mode and trust but without an LLM requirement. Existing protocol, IP and DNS packet filters are separate: monitor mode does not disable them or remove existing blocks. Trusted devices still generate alerts and are exempt from automatic cloud/edge isolation; explicitly requested manual isolation remains possible. Granting trust queues restoration of an existing MAC block. Review failure prevents this cloud decision from automatically isolating, but does not disable independent edge protections. Sensor acknowledgment proves its map update, not actual packet blocking in a validated gateway.</a:t>
            </a:r>
          </a:p>
          <a:p/>
          <a:p>
            <a:r>
              <a:t>REPOSITORY SOURCES</a:t>
            </a:r>
          </a:p>
          <a:p>
            <a:r>
              <a:t>Server/src/router_socket.rs: apply_review</a:t>
            </a:r>
          </a:p>
          <a:p>
            <a:r>
              <a:t>Server/src/policy.rs</a:t>
            </a:r>
          </a:p>
          <a:p>
            <a:r>
              <a:t>Router/daemon/src/main.rs</a:t>
            </a:r>
          </a:p>
          <a:p>
            <a:r>
              <a:t>Router/daemon/src/network.rs</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Show the actual dashboard, not these slides, for this part. Start with an alert in monitor mode, open its evidence, then demonstrate the response acknowledgment. Trust the device and show that alerts remain. Finally show a failed review and restore the next-visitor state.</a:t>
            </a:r>
          </a:p>
          <a:p/>
          <a:p>
            <a:r>
              <a:t>TECHNICAL DETAIL / QUESTIONS</a:t>
            </a:r>
          </a:p>
          <a:p>
            <a:r>
              <a:t>From the repository root: bash setup.sh --demo; python3 scripts/booth.py doctor; python3 scripts/booth.py start. In a second terminal run python3 scripts/booth.py tour. Open https://localhost:3100 and use the disposable operator credentials printed by the runner. The deterministic supervisor is explicitly labeled DEMO. Use docs/demo/CIPHER_demo.mp4 if live presentation fails. Manual hooks and rehearsal assertions are documented in docs/DEMO_GUIDE.md. The software rehearsal exercises alerts, trust, response modes, command failures, provider errors and recovery; it does not establish hardware enforcement or detection accuracy.</a:t>
            </a:r>
          </a:p>
          <a:p/>
          <a:p>
            <a:r>
              <a:t>REPOSITORY SOURCES</a:t>
            </a:r>
          </a:p>
          <a:p>
            <a:r>
              <a:t>docs/DEMO_GUIDE.md</a:t>
            </a:r>
          </a:p>
          <a:p>
            <a:r>
              <a:t>docs/demo/README.md</a:t>
            </a:r>
          </a:p>
          <a:p>
            <a:r>
              <a:t>scripts/booth.py</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We can demonstrate the software behavior. The next step is to verify the real gateway: are we seeing the right traffic, and do the response commands really block it? After that, we can measure whether this approach helps more than it disrupts.</a:t>
            </a:r>
          </a:p>
          <a:p/>
          <a:p>
            <a:r>
              <a:t>TECHNICAL DETAIL / QUESTIONS</a:t>
            </a:r>
          </a:p>
          <a:p>
            <a:r>
              <a:t>The repository's readiness audit reports builds, integration checks, fixture-based provider tests, eBPF compilation and real daemon transport reconnect tests. These are earlier engineering checks, not new hardware tests performed for this presentation. Physical XDP attachment/enforcement, full bidirectional attribution, live provider/account availability, attack accuracy and performance need separate validation. Compare the same hardware with firewall alone, firewall plus statistics, and firewall plus model review. Measure missed threats, false blocks per device-day, CPU/RAM, throughput, tail latency, failure recovery, model cost and operator effort. Telemetry retention is 24 hours; dashboard history is capped at 5,000 reports and exports at 10,000. Shared sensor secrets and MAC-based identity need hardening before broader deployment.</a:t>
            </a:r>
          </a:p>
          <a:p/>
          <a:p>
            <a:r>
              <a:t>REPOSITORY SOURCES</a:t>
            </a:r>
          </a:p>
          <a:p>
            <a:r>
              <a:t>docs/BOOTH_READINESS.md</a:t>
            </a:r>
          </a:p>
          <a:p>
            <a:r>
              <a:t>README.md</a:t>
            </a:r>
          </a:p>
          <a:p>
            <a:r>
              <a:t>tests/integration.py</a:t>
            </a:r>
          </a:p>
          <a:p>
            <a:r>
              <a:t>tests/supervisor.py</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SAY</a:t>
            </a:r>
          </a:p>
          <a:p>
            <a:r>
              <a:t>The Four Horsemen are Zakaria Alqarra, Belal Hamdan, Raneem Abdullah and Ayham Idais. Omar Eid is a contributor to the project. You do not need to know every technology to start. Choose one layer and follow one report. The website has the slides, a recorded demo, the source and setup instructions. We welcome technical feedback on the gateway and on how to explain the evidence clearly.</a:t>
            </a:r>
          </a:p>
          <a:p/>
          <a:p>
            <a:r>
              <a:t>TECHNICAL DETAIL / QUESTIONS</a:t>
            </a:r>
          </a:p>
          <a:p>
            <a:r>
              <a:t>Networks, eBPF, Rust, statistical analysis and interface work describe technical domains, not individual assignments or specialist credentials. The practical ask is for infrastructure/security review, hardware testing feedback and small-office design partners after validation. No partnership, hiring offer, customer commitment or immediate live deployment is promised. Suggested first-year exercise: explain why a port scan is only a hypothesis, then identify which isolation gates would prevent a false block. A useful discussion question: what benign activity could also produce an alert?</a:t>
            </a:r>
          </a:p>
          <a:p/>
          <a:p>
            <a:r>
              <a:t>REPOSITORY SOURCES</a:t>
            </a:r>
          </a:p>
          <a:p>
            <a:r>
              <a:t>README.md</a:t>
            </a:r>
          </a:p>
          <a:p>
            <a:r>
              <a:t>docs/CIPHER_EXPLAINED.md</a:t>
            </a:r>
          </a:p>
          <a:p>
            <a:r>
              <a:t>docs/DEMO_GUIDE.md</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hyperlink" Target="https://belalhamdan.com/cipher/" TargetMode="External"/><Relationship Id="rId5" Type="http://schemas.openxmlformats.org/officeDocument/2006/relationships/notesSlide" Target="../notesSlides/notesSlide10.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371600"/>
            <a:ext cx="10789920" cy="1051560"/>
          </a:xfrm>
        </p:spPr>
        <p:txBody>
          <a:bodyPr wrap="square" lIns="0" rIns="0" tIns="0" bIns="0"/>
          <a:lstStyle/>
          <a:p>
            <a:pPr algn="l">
              <a:defRPr sz="6500" b="1">
                <a:solidFill>
                  <a:srgbClr val="171717"/>
                </a:solidFill>
                <a:latin typeface="Montserrat"/>
              </a:defRPr>
              <a:lnSpc>
                <a:spcPct val="112000"/>
              </a:lnSpc>
              <a:spcAft>
                <a:spcPts val="400"/>
              </a:spcAft>
              <a:buNone/>
              <a:buNone/>
            </a:pPr>
            <a:r>
              <a:t>CIPHER</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A FIRST LOOK AT NETWORK SECURITY</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1 / 10</a:t>
            </a:r>
          </a:p>
        </p:txBody>
      </p:sp>
      <p:sp>
        <p:nvSpPr>
          <p:cNvPr id="13" name="TextBox 12"/>
          <p:cNvSpPr txBox="1"/>
          <p:nvPr/>
        </p:nvSpPr>
        <p:spPr>
          <a:xfrm>
            <a:off x="658368" y="2743200"/>
            <a:ext cx="9875520" cy="1463040"/>
          </a:xfrm>
          <a:prstGeom prst="rect">
            <a:avLst/>
          </a:prstGeom>
          <a:noFill/>
        </p:spPr>
        <p:txBody>
          <a:bodyPr wrap="square" lIns="0" rIns="0" tIns="0" bIns="0">
            <a:spAutoFit/>
          </a:bodyPr>
          <a:lstStyle/>
          <a:p>
            <a:pPr algn="l">
              <a:lnSpc>
                <a:spcPct val="112000"/>
              </a:lnSpc>
              <a:spcAft>
                <a:spcPts val="400"/>
              </a:spcAft>
              <a:defRPr sz="3900" b="0">
                <a:solidFill>
                  <a:srgbClr val="171717"/>
                </a:solidFill>
                <a:latin typeface="Montserrat"/>
              </a:defRPr>
              <a:buNone/>
            </a:pPr>
            <a:r>
              <a:t>Notice when a device</a:t>
            </a:r>
          </a:p>
          <a:p>
            <a:pPr algn="l">
              <a:lnSpc>
                <a:spcPct val="112000"/>
              </a:lnSpc>
              <a:spcAft>
                <a:spcPts val="400"/>
              </a:spcAft>
              <a:defRPr sz="3900" b="0">
                <a:solidFill>
                  <a:srgbClr val="171717"/>
                </a:solidFill>
                <a:latin typeface="Montserrat"/>
              </a:defRPr>
              <a:buNone/>
            </a:pPr>
            <a:r>
              <a:t>breaks its routine.</a:t>
            </a:r>
          </a:p>
        </p:txBody>
      </p:sp>
      <p:sp>
        <p:nvSpPr>
          <p:cNvPr id="14" name="TextBox 13"/>
          <p:cNvSpPr txBox="1"/>
          <p:nvPr/>
        </p:nvSpPr>
        <p:spPr>
          <a:xfrm>
            <a:off x="694944" y="4617720"/>
            <a:ext cx="10607040" cy="914400"/>
          </a:xfrm>
          <a:prstGeom prst="rect">
            <a:avLst/>
          </a:prstGeom>
          <a:noFill/>
        </p:spPr>
        <p:txBody>
          <a:bodyPr wrap="square" lIns="0" rIns="0" tIns="0" bIns="0">
            <a:spAutoFit/>
          </a:bodyPr>
          <a:lstStyle/>
          <a:p>
            <a:pPr algn="l">
              <a:lnSpc>
                <a:spcPct val="112000"/>
              </a:lnSpc>
              <a:spcAft>
                <a:spcPts val="400"/>
              </a:spcAft>
              <a:defRPr sz="2400" b="0">
                <a:solidFill>
                  <a:srgbClr val="171717"/>
                </a:solidFill>
                <a:latin typeface="Open Sans"/>
              </a:defRPr>
              <a:buNone/>
            </a:pPr>
            <a:r>
              <a:t>Learn normal activity. Explain unusual behavior.</a:t>
            </a:r>
          </a:p>
          <a:p>
            <a:pPr algn="l">
              <a:lnSpc>
                <a:spcPct val="112000"/>
              </a:lnSpc>
              <a:spcAft>
                <a:spcPts val="400"/>
              </a:spcAft>
              <a:defRPr sz="2400" b="0">
                <a:solidFill>
                  <a:srgbClr val="171717"/>
                </a:solidFill>
                <a:latin typeface="Open Sans"/>
              </a:defRPr>
              <a:buNone/>
            </a:pPr>
            <a:r>
              <a:t>Let the operator decide how to respond.</a:t>
            </a:r>
          </a:p>
        </p:txBody>
      </p:sp>
      <p:sp>
        <p:nvSpPr>
          <p:cNvPr id="15" name="TextBox 14"/>
          <p:cNvSpPr txBox="1"/>
          <p:nvPr/>
        </p:nvSpPr>
        <p:spPr>
          <a:xfrm>
            <a:off x="694944" y="5687568"/>
            <a:ext cx="10607040" cy="256032"/>
          </a:xfrm>
          <a:prstGeom prst="rect">
            <a:avLst/>
          </a:prstGeom>
          <a:noFill/>
        </p:spPr>
        <p:txBody>
          <a:bodyPr wrap="square" lIns="0" rIns="0" tIns="0" bIns="0">
            <a:spAutoFit/>
          </a:bodyPr>
          <a:lstStyle/>
          <a:p>
            <a:pPr algn="l">
              <a:lnSpc>
                <a:spcPct val="112000"/>
              </a:lnSpc>
              <a:spcAft>
                <a:spcPts val="400"/>
              </a:spcAft>
              <a:defRPr sz="1300" b="1">
                <a:solidFill>
                  <a:srgbClr val="171717"/>
                </a:solidFill>
                <a:latin typeface="Open Sans"/>
              </a:defRPr>
              <a:buNone/>
            </a:pPr>
            <a:r>
              <a:t>Zakaria Alqarra · Belal Hamdan · Raneem Abdullah · Ayham Idais</a:t>
            </a:r>
          </a:p>
        </p:txBody>
      </p:sp>
      <p:sp>
        <p:nvSpPr>
          <p:cNvPr id="16" name="TextBox 15"/>
          <p:cNvSpPr txBox="1"/>
          <p:nvPr/>
        </p:nvSpPr>
        <p:spPr>
          <a:xfrm>
            <a:off x="694944" y="6016752"/>
            <a:ext cx="10607040" cy="210312"/>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Contributor: Omar Eid</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An allowed connection can still look unusual.</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THE PROBLEM</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2 / 10</a:t>
            </a:r>
          </a:p>
        </p:txBody>
      </p:sp>
      <p:sp>
        <p:nvSpPr>
          <p:cNvPr id="13" name="TextBox 12"/>
          <p:cNvSpPr txBox="1"/>
          <p:nvPr/>
        </p:nvSpPr>
        <p:spPr>
          <a:xfrm>
            <a:off x="685800" y="2286000"/>
            <a:ext cx="5166360" cy="457200"/>
          </a:xfrm>
          <a:prstGeom prst="rect">
            <a:avLst/>
          </a:prstGeom>
          <a:noFill/>
        </p:spPr>
        <p:txBody>
          <a:bodyPr wrap="square" lIns="0" rIns="0" tIns="0" bIns="0">
            <a:spAutoFit/>
          </a:bodyPr>
          <a:lstStyle/>
          <a:p>
            <a:pPr algn="l">
              <a:lnSpc>
                <a:spcPct val="112000"/>
              </a:lnSpc>
              <a:spcAft>
                <a:spcPts val="400"/>
              </a:spcAft>
              <a:defRPr sz="2600" b="1">
                <a:solidFill>
                  <a:srgbClr val="171717"/>
                </a:solidFill>
                <a:latin typeface="Open Sans"/>
              </a:defRPr>
              <a:buNone/>
            </a:pPr>
            <a:r>
              <a:t>The laptop’s routine</a:t>
            </a:r>
          </a:p>
        </p:txBody>
      </p:sp>
      <p:sp>
        <p:nvSpPr>
          <p:cNvPr id="14" name="TextBox 13"/>
          <p:cNvSpPr txBox="1"/>
          <p:nvPr/>
        </p:nvSpPr>
        <p:spPr>
          <a:xfrm>
            <a:off x="685800" y="3017520"/>
            <a:ext cx="5074920" cy="1463040"/>
          </a:xfrm>
          <a:prstGeom prst="rect">
            <a:avLst/>
          </a:prstGeom>
          <a:noFill/>
        </p:spPr>
        <p:txBody>
          <a:bodyPr wrap="square" lIns="0" rIns="0" tIns="0" bIns="0">
            <a:spAutoFit/>
          </a:bodyPr>
          <a:lstStyle/>
          <a:p>
            <a:pPr algn="l">
              <a:lnSpc>
                <a:spcPct val="112000"/>
              </a:lnSpc>
              <a:spcAft>
                <a:spcPts val="400"/>
              </a:spcAft>
              <a:defRPr sz="2600" b="0">
                <a:solidFill>
                  <a:srgbClr val="171717"/>
                </a:solidFill>
                <a:latin typeface="Open Sans"/>
              </a:defRPr>
              <a:buNone/>
            </a:pPr>
            <a:r>
              <a:t>A few familiar services.</a:t>
            </a:r>
          </a:p>
          <a:p>
            <a:pPr algn="l">
              <a:lnSpc>
                <a:spcPct val="112000"/>
              </a:lnSpc>
              <a:spcAft>
                <a:spcPts val="400"/>
              </a:spcAft>
              <a:defRPr sz="2600" b="0">
                <a:solidFill>
                  <a:srgbClr val="171717"/>
                </a:solidFill>
                <a:latin typeface="Open Sans"/>
              </a:defRPr>
              <a:buNone/>
            </a:pPr>
            <a:r>
              <a:t>A familiar amount of traffic.</a:t>
            </a:r>
          </a:p>
        </p:txBody>
      </p:sp>
      <p:cxnSp>
        <p:nvCxnSpPr>
          <p:cNvPr id="15" name="Connector 14"/>
          <p:cNvCxnSpPr/>
          <p:nvPr/>
        </p:nvCxnSpPr>
        <p:spPr>
          <a:xfrm>
            <a:off x="6035040" y="2286000"/>
            <a:ext cx="0" cy="274320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6" name="TextBox 15"/>
          <p:cNvSpPr txBox="1"/>
          <p:nvPr/>
        </p:nvSpPr>
        <p:spPr>
          <a:xfrm>
            <a:off x="6446520" y="2286000"/>
            <a:ext cx="5029200" cy="457200"/>
          </a:xfrm>
          <a:prstGeom prst="rect">
            <a:avLst/>
          </a:prstGeom>
          <a:noFill/>
        </p:spPr>
        <p:txBody>
          <a:bodyPr wrap="square" lIns="0" rIns="0" tIns="0" bIns="0">
            <a:spAutoFit/>
          </a:bodyPr>
          <a:lstStyle/>
          <a:p>
            <a:pPr algn="l">
              <a:lnSpc>
                <a:spcPct val="112000"/>
              </a:lnSpc>
              <a:spcAft>
                <a:spcPts val="400"/>
              </a:spcAft>
              <a:defRPr sz="2600" b="1">
                <a:solidFill>
                  <a:srgbClr val="171717"/>
                </a:solidFill>
                <a:latin typeface="Open Sans"/>
              </a:defRPr>
              <a:buNone/>
            </a:pPr>
            <a:r>
              <a:t>A sudden change</a:t>
            </a:r>
          </a:p>
        </p:txBody>
      </p:sp>
      <p:sp>
        <p:nvSpPr>
          <p:cNvPr id="17" name="TextBox 16"/>
          <p:cNvSpPr txBox="1"/>
          <p:nvPr/>
        </p:nvSpPr>
        <p:spPr>
          <a:xfrm>
            <a:off x="6446520" y="3017520"/>
            <a:ext cx="5029200" cy="1463040"/>
          </a:xfrm>
          <a:prstGeom prst="rect">
            <a:avLst/>
          </a:prstGeom>
          <a:noFill/>
        </p:spPr>
        <p:txBody>
          <a:bodyPr wrap="square" lIns="0" rIns="0" tIns="0" bIns="0">
            <a:spAutoFit/>
          </a:bodyPr>
          <a:lstStyle/>
          <a:p>
            <a:pPr algn="l">
              <a:lnSpc>
                <a:spcPct val="112000"/>
              </a:lnSpc>
              <a:spcAft>
                <a:spcPts val="400"/>
              </a:spcAft>
              <a:defRPr sz="2600" b="0">
                <a:solidFill>
                  <a:srgbClr val="171717"/>
                </a:solidFill>
                <a:latin typeface="Open Sans"/>
              </a:defRPr>
              <a:buNone/>
            </a:pPr>
            <a:r>
              <a:t>Many different service ports.</a:t>
            </a:r>
          </a:p>
          <a:p>
            <a:pPr algn="l">
              <a:lnSpc>
                <a:spcPct val="112000"/>
              </a:lnSpc>
              <a:spcAft>
                <a:spcPts val="400"/>
              </a:spcAft>
              <a:defRPr sz="2600" b="0">
                <a:solidFill>
                  <a:srgbClr val="171717"/>
                </a:solidFill>
                <a:latin typeface="Open Sans"/>
              </a:defRPr>
              <a:buNone/>
            </a:pPr>
            <a:r>
              <a:t>More rejected traffic.</a:t>
            </a:r>
          </a:p>
        </p:txBody>
      </p:sp>
      <p:sp>
        <p:nvSpPr>
          <p:cNvPr id="18" name="TextBox 17"/>
          <p:cNvSpPr txBox="1"/>
          <p:nvPr/>
        </p:nvSpPr>
        <p:spPr>
          <a:xfrm>
            <a:off x="685800" y="5166360"/>
            <a:ext cx="10881360" cy="457200"/>
          </a:xfrm>
          <a:prstGeom prst="rect">
            <a:avLst/>
          </a:prstGeom>
          <a:noFill/>
        </p:spPr>
        <p:txBody>
          <a:bodyPr wrap="square" lIns="0" rIns="0" tIns="0" bIns="0">
            <a:spAutoFit/>
          </a:bodyPr>
          <a:lstStyle/>
          <a:p>
            <a:pPr algn="l">
              <a:lnSpc>
                <a:spcPct val="112000"/>
              </a:lnSpc>
              <a:spcAft>
                <a:spcPts val="400"/>
              </a:spcAft>
              <a:defRPr sz="2100" b="0">
                <a:solidFill>
                  <a:srgbClr val="171717"/>
                </a:solidFill>
                <a:latin typeface="Open Sans"/>
              </a:defRPr>
              <a:buNone/>
            </a:pPr>
            <a:r>
              <a:t>A port is a service’s “door”. Trying many doors can be a scan.</a:t>
            </a:r>
          </a:p>
        </p:txBody>
      </p:sp>
      <p:sp>
        <p:nvSpPr>
          <p:cNvPr id="19" name="TextBox 18"/>
          <p:cNvSpPr txBox="1"/>
          <p:nvPr/>
        </p:nvSpPr>
        <p:spPr>
          <a:xfrm>
            <a:off x="685800" y="5760720"/>
            <a:ext cx="10881360" cy="41148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Unusual does not automatically mean malicious.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Small summaries travel. Packets stay at the router.</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ARCHITECTURE</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3 / 10</a:t>
            </a:r>
          </a:p>
        </p:txBody>
      </p:sp>
      <p:sp>
        <p:nvSpPr>
          <p:cNvPr id="13" name="Rectangle 12"/>
          <p:cNvSpPr/>
          <p:nvPr/>
        </p:nvSpPr>
        <p:spPr>
          <a:xfrm>
            <a:off x="685800" y="2423160"/>
            <a:ext cx="2423160" cy="2331720"/>
          </a:xfrm>
          <a:prstGeom prst="rect">
            <a:avLst/>
          </a:prstGeom>
          <a:solidFill>
            <a:srgbClr val="FFF5E3"/>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14" name="TextBox 13"/>
          <p:cNvSpPr txBox="1"/>
          <p:nvPr/>
        </p:nvSpPr>
        <p:spPr>
          <a:xfrm>
            <a:off x="832104" y="2670048"/>
            <a:ext cx="2130552" cy="640080"/>
          </a:xfrm>
          <a:prstGeom prst="rect">
            <a:avLst/>
          </a:prstGeom>
          <a:noFill/>
        </p:spPr>
        <p:txBody>
          <a:bodyPr wrap="square" lIns="0" rIns="0" tIns="0" bIns="0">
            <a:spAutoFit/>
          </a:bodyPr>
          <a:lstStyle/>
          <a:p>
            <a:pPr algn="l">
              <a:lnSpc>
                <a:spcPct val="112000"/>
              </a:lnSpc>
              <a:spcAft>
                <a:spcPts val="400"/>
              </a:spcAft>
              <a:defRPr sz="2300" b="1">
                <a:solidFill>
                  <a:srgbClr val="171717"/>
                </a:solidFill>
                <a:latin typeface="Open Sans"/>
              </a:defRPr>
              <a:buNone/>
            </a:pPr>
            <a:r>
              <a:t>Linux router</a:t>
            </a:r>
          </a:p>
        </p:txBody>
      </p:sp>
      <p:sp>
        <p:nvSpPr>
          <p:cNvPr id="15" name="TextBox 14"/>
          <p:cNvSpPr txBox="1"/>
          <p:nvPr/>
        </p:nvSpPr>
        <p:spPr>
          <a:xfrm>
            <a:off x="832104" y="3611880"/>
            <a:ext cx="2130552" cy="1005840"/>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eBPF / XDP</a:t>
            </a:r>
          </a:p>
          <a:p>
            <a:pPr algn="l">
              <a:lnSpc>
                <a:spcPct val="112000"/>
              </a:lnSpc>
              <a:spcAft>
                <a:spcPts val="400"/>
              </a:spcAft>
              <a:defRPr sz="2000" b="0">
                <a:solidFill>
                  <a:srgbClr val="171717"/>
                </a:solidFill>
                <a:latin typeface="Open Sans"/>
              </a:defRPr>
              <a:buNone/>
            </a:pPr>
            <a:r>
              <a:t>Traffic hook</a:t>
            </a:r>
          </a:p>
        </p:txBody>
      </p:sp>
      <p:sp>
        <p:nvSpPr>
          <p:cNvPr id="16" name="TextBox 15"/>
          <p:cNvSpPr txBox="1"/>
          <p:nvPr/>
        </p:nvSpPr>
        <p:spPr>
          <a:xfrm>
            <a:off x="3163824" y="3337560"/>
            <a:ext cx="310896" cy="457200"/>
          </a:xfrm>
          <a:prstGeom prst="rect">
            <a:avLst/>
          </a:prstGeom>
          <a:noFill/>
        </p:spPr>
        <p:txBody>
          <a:bodyPr wrap="square" lIns="0" rIns="0" tIns="0" bIns="0">
            <a:spAutoFit/>
          </a:bodyPr>
          <a:lstStyle/>
          <a:p>
            <a:pPr algn="l">
              <a:lnSpc>
                <a:spcPct val="112000"/>
              </a:lnSpc>
              <a:spcAft>
                <a:spcPts val="400"/>
              </a:spcAft>
              <a:defRPr sz="2300" b="0">
                <a:solidFill>
                  <a:srgbClr val="171717"/>
                </a:solidFill>
                <a:latin typeface="Open Sans"/>
              </a:defRPr>
              <a:buNone/>
            </a:pPr>
            <a:r>
              <a:t>→</a:t>
            </a:r>
          </a:p>
        </p:txBody>
      </p:sp>
      <p:sp>
        <p:nvSpPr>
          <p:cNvPr id="17" name="Rectangle 16"/>
          <p:cNvSpPr/>
          <p:nvPr/>
        </p:nvSpPr>
        <p:spPr>
          <a:xfrm>
            <a:off x="3474720" y="2423160"/>
            <a:ext cx="2423160" cy="2331720"/>
          </a:xfrm>
          <a:prstGeom prst="rect">
            <a:avLst/>
          </a:prstGeom>
          <a:solidFill>
            <a:srgbClr val="FFF5E3"/>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18" name="TextBox 17"/>
          <p:cNvSpPr txBox="1"/>
          <p:nvPr/>
        </p:nvSpPr>
        <p:spPr>
          <a:xfrm>
            <a:off x="3621024" y="2670048"/>
            <a:ext cx="2130552" cy="640080"/>
          </a:xfrm>
          <a:prstGeom prst="rect">
            <a:avLst/>
          </a:prstGeom>
          <a:noFill/>
        </p:spPr>
        <p:txBody>
          <a:bodyPr wrap="square" lIns="0" rIns="0" tIns="0" bIns="0">
            <a:spAutoFit/>
          </a:bodyPr>
          <a:lstStyle/>
          <a:p>
            <a:pPr algn="l">
              <a:lnSpc>
                <a:spcPct val="112000"/>
              </a:lnSpc>
              <a:spcAft>
                <a:spcPts val="400"/>
              </a:spcAft>
              <a:defRPr sz="2300" b="1">
                <a:solidFill>
                  <a:srgbClr val="171717"/>
                </a:solidFill>
                <a:latin typeface="Open Sans"/>
              </a:defRPr>
              <a:buNone/>
            </a:pPr>
            <a:r>
              <a:t>Rust sensor</a:t>
            </a:r>
          </a:p>
        </p:txBody>
      </p:sp>
      <p:sp>
        <p:nvSpPr>
          <p:cNvPr id="19" name="TextBox 18"/>
          <p:cNvSpPr txBox="1"/>
          <p:nvPr/>
        </p:nvSpPr>
        <p:spPr>
          <a:xfrm>
            <a:off x="3621024" y="3611880"/>
            <a:ext cx="2130552" cy="1005840"/>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Summarize</a:t>
            </a:r>
          </a:p>
          <a:p>
            <a:pPr algn="l">
              <a:lnSpc>
                <a:spcPct val="112000"/>
              </a:lnSpc>
              <a:spcAft>
                <a:spcPts val="400"/>
              </a:spcAft>
              <a:defRPr sz="2000" b="0">
                <a:solidFill>
                  <a:srgbClr val="171717"/>
                </a:solidFill>
                <a:latin typeface="Open Sans"/>
              </a:defRPr>
              <a:buNone/>
            </a:pPr>
            <a:r>
              <a:t>metadata</a:t>
            </a:r>
          </a:p>
        </p:txBody>
      </p:sp>
      <p:sp>
        <p:nvSpPr>
          <p:cNvPr id="20" name="TextBox 19"/>
          <p:cNvSpPr txBox="1"/>
          <p:nvPr/>
        </p:nvSpPr>
        <p:spPr>
          <a:xfrm>
            <a:off x="5952744" y="3337560"/>
            <a:ext cx="310896" cy="457200"/>
          </a:xfrm>
          <a:prstGeom prst="rect">
            <a:avLst/>
          </a:prstGeom>
          <a:noFill/>
        </p:spPr>
        <p:txBody>
          <a:bodyPr wrap="square" lIns="0" rIns="0" tIns="0" bIns="0">
            <a:spAutoFit/>
          </a:bodyPr>
          <a:lstStyle/>
          <a:p>
            <a:pPr algn="l">
              <a:lnSpc>
                <a:spcPct val="112000"/>
              </a:lnSpc>
              <a:spcAft>
                <a:spcPts val="400"/>
              </a:spcAft>
              <a:defRPr sz="2300" b="0">
                <a:solidFill>
                  <a:srgbClr val="171717"/>
                </a:solidFill>
                <a:latin typeface="Open Sans"/>
              </a:defRPr>
              <a:buNone/>
            </a:pPr>
            <a:r>
              <a:t>→</a:t>
            </a:r>
          </a:p>
        </p:txBody>
      </p:sp>
      <p:sp>
        <p:nvSpPr>
          <p:cNvPr id="21" name="Rectangle 20"/>
          <p:cNvSpPr/>
          <p:nvPr/>
        </p:nvSpPr>
        <p:spPr>
          <a:xfrm>
            <a:off x="6263640" y="2423160"/>
            <a:ext cx="2423160" cy="2331720"/>
          </a:xfrm>
          <a:prstGeom prst="rect">
            <a:avLst/>
          </a:prstGeom>
          <a:solidFill>
            <a:srgbClr val="FFF5E3"/>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22" name="TextBox 21"/>
          <p:cNvSpPr txBox="1"/>
          <p:nvPr/>
        </p:nvSpPr>
        <p:spPr>
          <a:xfrm>
            <a:off x="6409944" y="2670048"/>
            <a:ext cx="2130552" cy="640080"/>
          </a:xfrm>
          <a:prstGeom prst="rect">
            <a:avLst/>
          </a:prstGeom>
          <a:noFill/>
        </p:spPr>
        <p:txBody>
          <a:bodyPr wrap="square" lIns="0" rIns="0" tIns="0" bIns="0">
            <a:spAutoFit/>
          </a:bodyPr>
          <a:lstStyle/>
          <a:p>
            <a:pPr algn="l">
              <a:lnSpc>
                <a:spcPct val="112000"/>
              </a:lnSpc>
              <a:spcAft>
                <a:spcPts val="400"/>
              </a:spcAft>
              <a:defRPr sz="2300" b="1">
                <a:solidFill>
                  <a:srgbClr val="171717"/>
                </a:solidFill>
                <a:latin typeface="Open Sans"/>
              </a:defRPr>
              <a:buNone/>
            </a:pPr>
            <a:r>
              <a:t>Rust server</a:t>
            </a:r>
          </a:p>
        </p:txBody>
      </p:sp>
      <p:sp>
        <p:nvSpPr>
          <p:cNvPr id="23" name="TextBox 22"/>
          <p:cNvSpPr txBox="1"/>
          <p:nvPr/>
        </p:nvSpPr>
        <p:spPr>
          <a:xfrm>
            <a:off x="6409944" y="3611880"/>
            <a:ext cx="2130552" cy="1005840"/>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Statistics</a:t>
            </a:r>
          </a:p>
          <a:p>
            <a:pPr algn="l">
              <a:lnSpc>
                <a:spcPct val="112000"/>
              </a:lnSpc>
              <a:spcAft>
                <a:spcPts val="400"/>
              </a:spcAft>
              <a:defRPr sz="2000" b="0">
                <a:solidFill>
                  <a:srgbClr val="171717"/>
                </a:solidFill>
                <a:latin typeface="Open Sans"/>
              </a:defRPr>
              <a:buNone/>
            </a:pPr>
            <a:r>
              <a:t>+ AI review</a:t>
            </a:r>
          </a:p>
        </p:txBody>
      </p:sp>
      <p:sp>
        <p:nvSpPr>
          <p:cNvPr id="24" name="TextBox 23"/>
          <p:cNvSpPr txBox="1"/>
          <p:nvPr/>
        </p:nvSpPr>
        <p:spPr>
          <a:xfrm>
            <a:off x="8741663" y="3337560"/>
            <a:ext cx="310896" cy="457200"/>
          </a:xfrm>
          <a:prstGeom prst="rect">
            <a:avLst/>
          </a:prstGeom>
          <a:noFill/>
        </p:spPr>
        <p:txBody>
          <a:bodyPr wrap="square" lIns="0" rIns="0" tIns="0" bIns="0">
            <a:spAutoFit/>
          </a:bodyPr>
          <a:lstStyle/>
          <a:p>
            <a:pPr algn="l">
              <a:lnSpc>
                <a:spcPct val="112000"/>
              </a:lnSpc>
              <a:spcAft>
                <a:spcPts val="400"/>
              </a:spcAft>
              <a:defRPr sz="2300" b="0">
                <a:solidFill>
                  <a:srgbClr val="171717"/>
                </a:solidFill>
                <a:latin typeface="Open Sans"/>
              </a:defRPr>
              <a:buNone/>
            </a:pPr>
            <a:r>
              <a:t>→</a:t>
            </a:r>
          </a:p>
        </p:txBody>
      </p:sp>
      <p:sp>
        <p:nvSpPr>
          <p:cNvPr id="25" name="Rectangle 24"/>
          <p:cNvSpPr/>
          <p:nvPr/>
        </p:nvSpPr>
        <p:spPr>
          <a:xfrm>
            <a:off x="9052559" y="2423160"/>
            <a:ext cx="2423160" cy="2331720"/>
          </a:xfrm>
          <a:prstGeom prst="rect">
            <a:avLst/>
          </a:prstGeom>
          <a:solidFill>
            <a:srgbClr val="FFF5E3"/>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26" name="TextBox 25"/>
          <p:cNvSpPr txBox="1"/>
          <p:nvPr/>
        </p:nvSpPr>
        <p:spPr>
          <a:xfrm>
            <a:off x="9198863" y="2670048"/>
            <a:ext cx="2130552" cy="640080"/>
          </a:xfrm>
          <a:prstGeom prst="rect">
            <a:avLst/>
          </a:prstGeom>
          <a:noFill/>
        </p:spPr>
        <p:txBody>
          <a:bodyPr wrap="square" lIns="0" rIns="0" tIns="0" bIns="0">
            <a:spAutoFit/>
          </a:bodyPr>
          <a:lstStyle/>
          <a:p>
            <a:pPr algn="l">
              <a:lnSpc>
                <a:spcPct val="112000"/>
              </a:lnSpc>
              <a:spcAft>
                <a:spcPts val="400"/>
              </a:spcAft>
              <a:defRPr sz="2300" b="1">
                <a:solidFill>
                  <a:srgbClr val="171717"/>
                </a:solidFill>
                <a:latin typeface="Open Sans"/>
              </a:defRPr>
              <a:buNone/>
            </a:pPr>
            <a:r>
              <a:t>Dashboard</a:t>
            </a:r>
          </a:p>
        </p:txBody>
      </p:sp>
      <p:sp>
        <p:nvSpPr>
          <p:cNvPr id="27" name="TextBox 26"/>
          <p:cNvSpPr txBox="1"/>
          <p:nvPr/>
        </p:nvSpPr>
        <p:spPr>
          <a:xfrm>
            <a:off x="9198863" y="3611880"/>
            <a:ext cx="2130552" cy="1005840"/>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Review</a:t>
            </a:r>
          </a:p>
          <a:p>
            <a:pPr algn="l">
              <a:lnSpc>
                <a:spcPct val="112000"/>
              </a:lnSpc>
              <a:spcAft>
                <a:spcPts val="400"/>
              </a:spcAft>
              <a:defRPr sz="2000" b="0">
                <a:solidFill>
                  <a:srgbClr val="171717"/>
                </a:solidFill>
                <a:latin typeface="Open Sans"/>
              </a:defRPr>
              <a:buNone/>
            </a:pPr>
            <a:r>
              <a:t>+ respond</a:t>
            </a:r>
          </a:p>
        </p:txBody>
      </p:sp>
      <p:sp>
        <p:nvSpPr>
          <p:cNvPr id="28" name="TextBox 27"/>
          <p:cNvSpPr txBox="1"/>
          <p:nvPr/>
        </p:nvSpPr>
        <p:spPr>
          <a:xfrm>
            <a:off x="731520" y="5166360"/>
            <a:ext cx="10881360" cy="457200"/>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Sensor → server: FlatBuffers reports over a TLS WebSocket</a:t>
            </a:r>
          </a:p>
        </p:txBody>
      </p:sp>
      <p:sp>
        <p:nvSpPr>
          <p:cNvPr id="29" name="TextBox 28"/>
          <p:cNvSpPr txBox="1"/>
          <p:nvPr/>
        </p:nvSpPr>
        <p:spPr>
          <a:xfrm>
            <a:off x="731520" y="5760720"/>
            <a:ext cx="10789920" cy="411480"/>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Response returns to the sensor; the dashboard waits for acknowledgment.</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Four signals describe a device’s routine.</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TRAFFIC MEASUREMENTS</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4 / 10</a:t>
            </a:r>
          </a:p>
        </p:txBody>
      </p:sp>
      <p:cxnSp>
        <p:nvCxnSpPr>
          <p:cNvPr id="13" name="Connector 12"/>
          <p:cNvCxnSpPr/>
          <p:nvPr/>
        </p:nvCxnSpPr>
        <p:spPr>
          <a:xfrm>
            <a:off x="640080" y="209397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4" name="TextBox 13"/>
          <p:cNvSpPr txBox="1"/>
          <p:nvPr/>
        </p:nvSpPr>
        <p:spPr>
          <a:xfrm>
            <a:off x="658368" y="2240280"/>
            <a:ext cx="274320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Incoming bytes</a:t>
            </a:r>
          </a:p>
        </p:txBody>
      </p:sp>
      <p:sp>
        <p:nvSpPr>
          <p:cNvPr id="15" name="TextBox 14"/>
          <p:cNvSpPr txBox="1"/>
          <p:nvPr/>
        </p:nvSpPr>
        <p:spPr>
          <a:xfrm>
            <a:off x="3657600" y="2240280"/>
            <a:ext cx="781812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How much incoming payload was observed.</a:t>
            </a:r>
          </a:p>
        </p:txBody>
      </p:sp>
      <p:cxnSp>
        <p:nvCxnSpPr>
          <p:cNvPr id="16" name="Connector 15"/>
          <p:cNvCxnSpPr/>
          <p:nvPr/>
        </p:nvCxnSpPr>
        <p:spPr>
          <a:xfrm>
            <a:off x="640080" y="296265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7" name="TextBox 16"/>
          <p:cNvSpPr txBox="1"/>
          <p:nvPr/>
        </p:nvSpPr>
        <p:spPr>
          <a:xfrm>
            <a:off x="658368" y="3108960"/>
            <a:ext cx="274320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Outgoing bytes</a:t>
            </a:r>
          </a:p>
        </p:txBody>
      </p:sp>
      <p:sp>
        <p:nvSpPr>
          <p:cNvPr id="18" name="TextBox 17"/>
          <p:cNvSpPr txBox="1"/>
          <p:nvPr/>
        </p:nvSpPr>
        <p:spPr>
          <a:xfrm>
            <a:off x="3657600" y="3108960"/>
            <a:ext cx="781812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How much outgoing payload was observed.</a:t>
            </a:r>
          </a:p>
        </p:txBody>
      </p:sp>
      <p:cxnSp>
        <p:nvCxnSpPr>
          <p:cNvPr id="19" name="Connector 18"/>
          <p:cNvCxnSpPr/>
          <p:nvPr/>
        </p:nvCxnSpPr>
        <p:spPr>
          <a:xfrm>
            <a:off x="640080" y="3831335"/>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20" name="TextBox 19"/>
          <p:cNvSpPr txBox="1"/>
          <p:nvPr/>
        </p:nvSpPr>
        <p:spPr>
          <a:xfrm>
            <a:off x="658368" y="3977639"/>
            <a:ext cx="274320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Dropped events</a:t>
            </a:r>
          </a:p>
        </p:txBody>
      </p:sp>
      <p:sp>
        <p:nvSpPr>
          <p:cNvPr id="21" name="TextBox 20"/>
          <p:cNvSpPr txBox="1"/>
          <p:nvPr/>
        </p:nvSpPr>
        <p:spPr>
          <a:xfrm>
            <a:off x="3657600" y="3977639"/>
            <a:ext cx="781812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How many reported packet events were blocked.</a:t>
            </a:r>
          </a:p>
        </p:txBody>
      </p:sp>
      <p:cxnSp>
        <p:nvCxnSpPr>
          <p:cNvPr id="22" name="Connector 21"/>
          <p:cNvCxnSpPr/>
          <p:nvPr/>
        </p:nvCxnSpPr>
        <p:spPr>
          <a:xfrm>
            <a:off x="640080" y="470001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23" name="TextBox 22"/>
          <p:cNvSpPr txBox="1"/>
          <p:nvPr/>
        </p:nvSpPr>
        <p:spPr>
          <a:xfrm>
            <a:off x="658368" y="4846320"/>
            <a:ext cx="274320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Port entropy</a:t>
            </a:r>
          </a:p>
        </p:txBody>
      </p:sp>
      <p:sp>
        <p:nvSpPr>
          <p:cNvPr id="24" name="TextBox 23"/>
          <p:cNvSpPr txBox="1"/>
          <p:nvPr/>
        </p:nvSpPr>
        <p:spPr>
          <a:xfrm>
            <a:off x="3657600" y="4846320"/>
            <a:ext cx="781812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How spread out the observed port use is.</a:t>
            </a:r>
          </a:p>
        </p:txBody>
      </p:sp>
      <p:sp>
        <p:nvSpPr>
          <p:cNvPr id="25" name="TextBox 24"/>
          <p:cNvSpPr txBox="1"/>
          <p:nvPr/>
        </p:nvSpPr>
        <p:spPr>
          <a:xfrm>
            <a:off x="685800" y="5852160"/>
            <a:ext cx="10789920" cy="347472"/>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These are sampled observations, not complete traffic totals.</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Learn “normal”, then measure the difference.</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STATISTICAL DETECTION</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5 / 10</a:t>
            </a:r>
          </a:p>
        </p:txBody>
      </p:sp>
      <p:sp>
        <p:nvSpPr>
          <p:cNvPr id="13" name="TextBox 12"/>
          <p:cNvSpPr txBox="1"/>
          <p:nvPr/>
        </p:nvSpPr>
        <p:spPr>
          <a:xfrm>
            <a:off x="685800" y="2240280"/>
            <a:ext cx="3749039" cy="731520"/>
          </a:xfrm>
          <a:prstGeom prst="rect">
            <a:avLst/>
          </a:prstGeom>
          <a:noFill/>
        </p:spPr>
        <p:txBody>
          <a:bodyPr wrap="square" lIns="0" rIns="0" tIns="0" bIns="0">
            <a:spAutoFit/>
          </a:bodyPr>
          <a:lstStyle/>
          <a:p>
            <a:pPr algn="l">
              <a:lnSpc>
                <a:spcPct val="112000"/>
              </a:lnSpc>
              <a:spcAft>
                <a:spcPts val="400"/>
              </a:spcAft>
              <a:defRPr sz="4000" b="0">
                <a:solidFill>
                  <a:srgbClr val="171717"/>
                </a:solidFill>
                <a:latin typeface="Montserrat"/>
              </a:defRPr>
              <a:buNone/>
            </a:pPr>
            <a:r>
              <a:t>50 reports</a:t>
            </a:r>
          </a:p>
        </p:txBody>
      </p:sp>
      <p:sp>
        <p:nvSpPr>
          <p:cNvPr id="14" name="TextBox 13"/>
          <p:cNvSpPr txBox="1"/>
          <p:nvPr/>
        </p:nvSpPr>
        <p:spPr>
          <a:xfrm>
            <a:off x="731520" y="3200400"/>
            <a:ext cx="4114800" cy="1645920"/>
          </a:xfrm>
          <a:prstGeom prst="rect">
            <a:avLst/>
          </a:prstGeom>
          <a:noFill/>
        </p:spPr>
        <p:txBody>
          <a:bodyPr wrap="square" lIns="0" rIns="0" tIns="0" bIns="0">
            <a:spAutoFit/>
          </a:bodyPr>
          <a:lstStyle/>
          <a:p>
            <a:pPr algn="l">
              <a:lnSpc>
                <a:spcPct val="112000"/>
              </a:lnSpc>
              <a:spcAft>
                <a:spcPts val="400"/>
              </a:spcAft>
              <a:defRPr sz="2500" b="0">
                <a:solidFill>
                  <a:srgbClr val="171717"/>
                </a:solidFill>
                <a:latin typeface="Open Sans"/>
              </a:defRPr>
              <a:buNone/>
            </a:pPr>
            <a:r>
              <a:t>Build a baseline:</a:t>
            </a:r>
          </a:p>
          <a:p>
            <a:pPr algn="l">
              <a:lnSpc>
                <a:spcPct val="112000"/>
              </a:lnSpc>
              <a:spcAft>
                <a:spcPts val="400"/>
              </a:spcAft>
              <a:defRPr sz="2500" b="0">
                <a:solidFill>
                  <a:srgbClr val="171717"/>
                </a:solidFill>
                <a:latin typeface="Open Sans"/>
              </a:defRPr>
              <a:buNone/>
            </a:pPr>
            <a:r>
              <a:t>the usual level and variation</a:t>
            </a:r>
          </a:p>
          <a:p>
            <a:pPr algn="l">
              <a:lnSpc>
                <a:spcPct val="112000"/>
              </a:lnSpc>
              <a:spcAft>
                <a:spcPts val="400"/>
              </a:spcAft>
              <a:defRPr sz="2500" b="0">
                <a:solidFill>
                  <a:srgbClr val="171717"/>
                </a:solidFill>
                <a:latin typeface="Open Sans"/>
              </a:defRPr>
              <a:buNone/>
            </a:pPr>
            <a:r>
              <a:t>for each signal.</a:t>
            </a:r>
          </a:p>
        </p:txBody>
      </p:sp>
      <p:cxnSp>
        <p:nvCxnSpPr>
          <p:cNvPr id="15" name="Connector 14"/>
          <p:cNvCxnSpPr/>
          <p:nvPr/>
        </p:nvCxnSpPr>
        <p:spPr>
          <a:xfrm>
            <a:off x="5212080" y="2240280"/>
            <a:ext cx="0" cy="320040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6" name="TextBox 15"/>
          <p:cNvSpPr txBox="1"/>
          <p:nvPr/>
        </p:nvSpPr>
        <p:spPr>
          <a:xfrm>
            <a:off x="5669280" y="2331720"/>
            <a:ext cx="5486400" cy="457200"/>
          </a:xfrm>
          <a:prstGeom prst="rect">
            <a:avLst/>
          </a:prstGeom>
          <a:noFill/>
        </p:spPr>
        <p:txBody>
          <a:bodyPr wrap="square" lIns="0" rIns="0" tIns="0" bIns="0">
            <a:spAutoFit/>
          </a:bodyPr>
          <a:lstStyle/>
          <a:p>
            <a:pPr algn="l">
              <a:lnSpc>
                <a:spcPct val="112000"/>
              </a:lnSpc>
              <a:spcAft>
                <a:spcPts val="400"/>
              </a:spcAft>
              <a:defRPr sz="2500" b="1">
                <a:solidFill>
                  <a:srgbClr val="171717"/>
                </a:solidFill>
                <a:latin typeface="Open Sans"/>
              </a:defRPr>
              <a:buNone/>
            </a:pPr>
            <a:r>
              <a:t>Deviation score</a:t>
            </a:r>
          </a:p>
        </p:txBody>
      </p:sp>
      <p:sp>
        <p:nvSpPr>
          <p:cNvPr id="17" name="TextBox 16"/>
          <p:cNvSpPr txBox="1"/>
          <p:nvPr/>
        </p:nvSpPr>
        <p:spPr>
          <a:xfrm>
            <a:off x="5669280" y="3108960"/>
            <a:ext cx="5486400" cy="1188720"/>
          </a:xfrm>
          <a:prstGeom prst="rect">
            <a:avLst/>
          </a:prstGeom>
          <a:noFill/>
        </p:spPr>
        <p:txBody>
          <a:bodyPr wrap="square" lIns="0" rIns="0" tIns="0" bIns="0">
            <a:spAutoFit/>
          </a:bodyPr>
          <a:lstStyle/>
          <a:p>
            <a:pPr algn="l">
              <a:lnSpc>
                <a:spcPct val="112000"/>
              </a:lnSpc>
              <a:spcAft>
                <a:spcPts val="400"/>
              </a:spcAft>
              <a:defRPr sz="2900" b="0">
                <a:solidFill>
                  <a:srgbClr val="171717"/>
                </a:solidFill>
                <a:latin typeface="Montserrat"/>
              </a:defRPr>
              <a:buNone/>
            </a:pPr>
            <a:r>
              <a:t>distance from the baseline</a:t>
            </a:r>
          </a:p>
          <a:p>
            <a:pPr algn="l">
              <a:lnSpc>
                <a:spcPct val="112000"/>
              </a:lnSpc>
              <a:spcAft>
                <a:spcPts val="400"/>
              </a:spcAft>
              <a:defRPr sz="2900" b="0">
                <a:solidFill>
                  <a:srgbClr val="171717"/>
                </a:solidFill>
                <a:latin typeface="Montserrat"/>
              </a:defRPr>
              <a:buNone/>
            </a:pPr>
            <a:r>
              <a:t>÷ expected variation</a:t>
            </a:r>
          </a:p>
        </p:txBody>
      </p:sp>
      <p:sp>
        <p:nvSpPr>
          <p:cNvPr id="18" name="TextBox 17"/>
          <p:cNvSpPr txBox="1"/>
          <p:nvPr/>
        </p:nvSpPr>
        <p:spPr>
          <a:xfrm>
            <a:off x="5669280" y="4754880"/>
            <a:ext cx="5486400" cy="822960"/>
          </a:xfrm>
          <a:prstGeom prst="rect">
            <a:avLst/>
          </a:prstGeom>
          <a:noFill/>
        </p:spPr>
        <p:txBody>
          <a:bodyPr wrap="square" lIns="0" rIns="0" tIns="0" bIns="0">
            <a:spAutoFit/>
          </a:bodyPr>
          <a:lstStyle/>
          <a:p>
            <a:pPr algn="l">
              <a:lnSpc>
                <a:spcPct val="112000"/>
              </a:lnSpc>
              <a:spcAft>
                <a:spcPts val="400"/>
              </a:spcAft>
              <a:defRPr sz="2300" b="0">
                <a:solidFill>
                  <a:srgbClr val="171717"/>
                </a:solidFill>
                <a:latin typeface="Open Sans"/>
              </a:defRPr>
              <a:buNone/>
            </a:pPr>
            <a:r>
              <a:t>Above 3 on any signal → an alert</a:t>
            </a:r>
          </a:p>
        </p:txBody>
      </p:sp>
      <p:sp>
        <p:nvSpPr>
          <p:cNvPr id="19" name="TextBox 18"/>
          <p:cNvSpPr txBox="1"/>
          <p:nvPr/>
        </p:nvSpPr>
        <p:spPr>
          <a:xfrm>
            <a:off x="731520" y="5806440"/>
            <a:ext cx="10789920" cy="365760"/>
          </a:xfrm>
          <a:prstGeom prst="rect">
            <a:avLst/>
          </a:prstGeom>
          <a:noFill/>
        </p:spPr>
        <p:txBody>
          <a:bodyPr wrap="square" lIns="0" rIns="0" tIns="0" bIns="0">
            <a:spAutoFit/>
          </a:bodyPr>
          <a:lstStyle/>
          <a:p>
            <a:pPr algn="l">
              <a:lnSpc>
                <a:spcPct val="112000"/>
              </a:lnSpc>
              <a:spcAft>
                <a:spcPts val="400"/>
              </a:spcAft>
              <a:defRPr sz="2000" b="0">
                <a:solidFill>
                  <a:srgbClr val="4A4A4A"/>
                </a:solidFill>
                <a:latin typeface="Open Sans"/>
              </a:defRPr>
              <a:buNone/>
            </a:pPr>
            <a:r>
              <a:t>Example: a 24 KiB change ÷ 4 KiB scale = 6.  Illustrative values.</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Statistics raise the flag. AI adds an explanation.</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THE AI REVIEWER</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6 / 10</a:t>
            </a:r>
          </a:p>
        </p:txBody>
      </p:sp>
      <p:cxnSp>
        <p:nvCxnSpPr>
          <p:cNvPr id="13" name="Connector 12"/>
          <p:cNvCxnSpPr/>
          <p:nvPr/>
        </p:nvCxnSpPr>
        <p:spPr>
          <a:xfrm>
            <a:off x="640080" y="2185415"/>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4" name="TextBox 13"/>
          <p:cNvSpPr txBox="1"/>
          <p:nvPr/>
        </p:nvSpPr>
        <p:spPr>
          <a:xfrm>
            <a:off x="658368" y="2331720"/>
            <a:ext cx="265176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Evidence in</a:t>
            </a:r>
          </a:p>
        </p:txBody>
      </p:sp>
      <p:sp>
        <p:nvSpPr>
          <p:cNvPr id="15" name="TextBox 14"/>
          <p:cNvSpPr txBox="1"/>
          <p:nvPr/>
        </p:nvSpPr>
        <p:spPr>
          <a:xfrm>
            <a:off x="3566160" y="2331720"/>
            <a:ext cx="790956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Baseline, unusual measurements and recent reports.</a:t>
            </a:r>
          </a:p>
        </p:txBody>
      </p:sp>
      <p:cxnSp>
        <p:nvCxnSpPr>
          <p:cNvPr id="16" name="Connector 15"/>
          <p:cNvCxnSpPr/>
          <p:nvPr/>
        </p:nvCxnSpPr>
        <p:spPr>
          <a:xfrm>
            <a:off x="640080" y="319125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7" name="TextBox 16"/>
          <p:cNvSpPr txBox="1"/>
          <p:nvPr/>
        </p:nvSpPr>
        <p:spPr>
          <a:xfrm>
            <a:off x="658368" y="3337560"/>
            <a:ext cx="265176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Review out</a:t>
            </a:r>
          </a:p>
        </p:txBody>
      </p:sp>
      <p:sp>
        <p:nvSpPr>
          <p:cNvPr id="18" name="TextBox 17"/>
          <p:cNvSpPr txBox="1"/>
          <p:nvPr/>
        </p:nvSpPr>
        <p:spPr>
          <a:xfrm>
            <a:off x="3566160" y="3337560"/>
            <a:ext cx="790956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An explanation, a block recommendation and a score.</a:t>
            </a:r>
          </a:p>
        </p:txBody>
      </p:sp>
      <p:cxnSp>
        <p:nvCxnSpPr>
          <p:cNvPr id="19" name="Connector 18"/>
          <p:cNvCxnSpPr/>
          <p:nvPr/>
        </p:nvCxnSpPr>
        <p:spPr>
          <a:xfrm>
            <a:off x="640080" y="419709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20" name="TextBox 19"/>
          <p:cNvSpPr txBox="1"/>
          <p:nvPr/>
        </p:nvSpPr>
        <p:spPr>
          <a:xfrm>
            <a:off x="658368" y="4343400"/>
            <a:ext cx="265176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Operator sees</a:t>
            </a:r>
          </a:p>
        </p:txBody>
      </p:sp>
      <p:sp>
        <p:nvSpPr>
          <p:cNvPr id="21" name="TextBox 20"/>
          <p:cNvSpPr txBox="1"/>
          <p:nvPr/>
        </p:nvSpPr>
        <p:spPr>
          <a:xfrm>
            <a:off x="3566160" y="4343400"/>
            <a:ext cx="790956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Why it was flagged, what happened and what to review.</a:t>
            </a:r>
          </a:p>
        </p:txBody>
      </p:sp>
      <p:sp>
        <p:nvSpPr>
          <p:cNvPr id="22" name="TextBox 21"/>
          <p:cNvSpPr txBox="1"/>
          <p:nvPr/>
        </p:nvSpPr>
        <p:spPr>
          <a:xfrm>
            <a:off x="685800" y="5623560"/>
            <a:ext cx="10789920" cy="594360"/>
          </a:xfrm>
          <a:prstGeom prst="rect">
            <a:avLst/>
          </a:prstGeom>
          <a:noFill/>
        </p:spPr>
        <p:txBody>
          <a:bodyPr wrap="square" lIns="0" rIns="0" tIns="0" bIns="0">
            <a:spAutoFit/>
          </a:bodyPr>
          <a:lstStyle/>
          <a:p>
            <a:pPr algn="l">
              <a:lnSpc>
                <a:spcPct val="112000"/>
              </a:lnSpc>
              <a:spcAft>
                <a:spcPts val="400"/>
              </a:spcAft>
              <a:defRPr sz="2300" b="1">
                <a:solidFill>
                  <a:srgbClr val="171717"/>
                </a:solidFill>
                <a:latin typeface="Open Sans"/>
              </a:defRPr>
              <a:buNone/>
            </a:pPr>
            <a:r>
              <a:t>Model confidence is self-reported, not measured accuracy.</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Automatic quarantine needs every gate to pass.</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RESPONSE POLICY</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7 / 10</a:t>
            </a:r>
          </a:p>
        </p:txBody>
      </p:sp>
      <p:sp>
        <p:nvSpPr>
          <p:cNvPr id="13" name="TextBox 12"/>
          <p:cNvSpPr txBox="1"/>
          <p:nvPr/>
        </p:nvSpPr>
        <p:spPr>
          <a:xfrm>
            <a:off x="685800" y="2103120"/>
            <a:ext cx="10789920" cy="457200"/>
          </a:xfrm>
          <a:prstGeom prst="rect">
            <a:avLst/>
          </a:prstGeom>
          <a:noFill/>
        </p:spPr>
        <p:txBody>
          <a:bodyPr wrap="square" lIns="0" rIns="0" tIns="0" bIns="0">
            <a:spAutoFit/>
          </a:bodyPr>
          <a:lstStyle/>
          <a:p>
            <a:pPr algn="l">
              <a:lnSpc>
                <a:spcPct val="112000"/>
              </a:lnSpc>
              <a:spcAft>
                <a:spcPts val="400"/>
              </a:spcAft>
              <a:defRPr sz="2400" b="1">
                <a:solidFill>
                  <a:srgbClr val="171717"/>
                </a:solidFill>
                <a:latin typeface="Open Sans"/>
              </a:defRPr>
              <a:buNone/>
            </a:pPr>
            <a:r>
              <a:t>Cloud-reviewed isolation</a:t>
            </a:r>
          </a:p>
        </p:txBody>
      </p:sp>
      <p:cxnSp>
        <p:nvCxnSpPr>
          <p:cNvPr id="14" name="Connector 13"/>
          <p:cNvCxnSpPr/>
          <p:nvPr/>
        </p:nvCxnSpPr>
        <p:spPr>
          <a:xfrm>
            <a:off x="640080" y="2642615"/>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5" name="TextBox 14"/>
          <p:cNvSpPr txBox="1"/>
          <p:nvPr/>
        </p:nvSpPr>
        <p:spPr>
          <a:xfrm>
            <a:off x="658368" y="2788920"/>
            <a:ext cx="2377440" cy="685800"/>
          </a:xfrm>
          <a:prstGeom prst="rect">
            <a:avLst/>
          </a:prstGeom>
          <a:noFill/>
        </p:spPr>
        <p:txBody>
          <a:bodyPr wrap="square" lIns="0" rIns="0" tIns="0" bIns="0">
            <a:spAutoFit/>
          </a:bodyPr>
          <a:lstStyle/>
          <a:p>
            <a:pPr algn="l">
              <a:lnSpc>
                <a:spcPct val="112000"/>
              </a:lnSpc>
              <a:spcAft>
                <a:spcPts val="400"/>
              </a:spcAft>
              <a:defRPr sz="2000" b="1">
                <a:solidFill>
                  <a:srgbClr val="171717"/>
                </a:solidFill>
                <a:latin typeface="Open Sans"/>
              </a:defRPr>
              <a:buNone/>
            </a:pPr>
            <a:r>
              <a:t>Permission</a:t>
            </a:r>
          </a:p>
        </p:txBody>
      </p:sp>
      <p:sp>
        <p:nvSpPr>
          <p:cNvPr id="16" name="TextBox 15"/>
          <p:cNvSpPr txBox="1"/>
          <p:nvPr/>
        </p:nvSpPr>
        <p:spPr>
          <a:xfrm>
            <a:off x="3291840" y="2788920"/>
            <a:ext cx="8183880" cy="749808"/>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Automatic mode is on; the device is not trusted.</a:t>
            </a:r>
          </a:p>
        </p:txBody>
      </p:sp>
      <p:cxnSp>
        <p:nvCxnSpPr>
          <p:cNvPr id="17" name="Connector 16"/>
          <p:cNvCxnSpPr/>
          <p:nvPr/>
        </p:nvCxnSpPr>
        <p:spPr>
          <a:xfrm>
            <a:off x="640080" y="3346703"/>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8" name="TextBox 17"/>
          <p:cNvSpPr txBox="1"/>
          <p:nvPr/>
        </p:nvSpPr>
        <p:spPr>
          <a:xfrm>
            <a:off x="658368" y="3493008"/>
            <a:ext cx="2377440" cy="685800"/>
          </a:xfrm>
          <a:prstGeom prst="rect">
            <a:avLst/>
          </a:prstGeom>
          <a:noFill/>
        </p:spPr>
        <p:txBody>
          <a:bodyPr wrap="square" lIns="0" rIns="0" tIns="0" bIns="0">
            <a:spAutoFit/>
          </a:bodyPr>
          <a:lstStyle/>
          <a:p>
            <a:pPr algn="l">
              <a:lnSpc>
                <a:spcPct val="112000"/>
              </a:lnSpc>
              <a:spcAft>
                <a:spcPts val="400"/>
              </a:spcAft>
              <a:defRPr sz="2000" b="1">
                <a:solidFill>
                  <a:srgbClr val="171717"/>
                </a:solidFill>
                <a:latin typeface="Open Sans"/>
              </a:defRPr>
              <a:buNone/>
            </a:pPr>
            <a:r>
              <a:t>Evidence</a:t>
            </a:r>
          </a:p>
        </p:txBody>
      </p:sp>
      <p:sp>
        <p:nvSpPr>
          <p:cNvPr id="19" name="TextBox 18"/>
          <p:cNvSpPr txBox="1"/>
          <p:nvPr/>
        </p:nvSpPr>
        <p:spPr>
          <a:xfrm>
            <a:off x="3291840" y="3493008"/>
            <a:ext cx="8183880" cy="749808"/>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At least two statistical signals are abnormal.</a:t>
            </a:r>
          </a:p>
        </p:txBody>
      </p:sp>
      <p:cxnSp>
        <p:nvCxnSpPr>
          <p:cNvPr id="20" name="Connector 19"/>
          <p:cNvCxnSpPr/>
          <p:nvPr/>
        </p:nvCxnSpPr>
        <p:spPr>
          <a:xfrm>
            <a:off x="640080" y="4050791"/>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21" name="TextBox 20"/>
          <p:cNvSpPr txBox="1"/>
          <p:nvPr/>
        </p:nvSpPr>
        <p:spPr>
          <a:xfrm>
            <a:off x="658368" y="4197096"/>
            <a:ext cx="2377440" cy="685800"/>
          </a:xfrm>
          <a:prstGeom prst="rect">
            <a:avLst/>
          </a:prstGeom>
          <a:noFill/>
        </p:spPr>
        <p:txBody>
          <a:bodyPr wrap="square" lIns="0" rIns="0" tIns="0" bIns="0">
            <a:spAutoFit/>
          </a:bodyPr>
          <a:lstStyle/>
          <a:p>
            <a:pPr algn="l">
              <a:lnSpc>
                <a:spcPct val="112000"/>
              </a:lnSpc>
              <a:spcAft>
                <a:spcPts val="400"/>
              </a:spcAft>
              <a:defRPr sz="2000" b="1">
                <a:solidFill>
                  <a:srgbClr val="171717"/>
                </a:solidFill>
                <a:latin typeface="Open Sans"/>
              </a:defRPr>
              <a:buNone/>
            </a:pPr>
            <a:r>
              <a:t>Review</a:t>
            </a:r>
          </a:p>
        </p:txBody>
      </p:sp>
      <p:sp>
        <p:nvSpPr>
          <p:cNvPr id="22" name="TextBox 21"/>
          <p:cNvSpPr txBox="1"/>
          <p:nvPr/>
        </p:nvSpPr>
        <p:spPr>
          <a:xfrm>
            <a:off x="3291840" y="4197096"/>
            <a:ext cx="8183880" cy="749808"/>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Valid AI review says block, with a score ≥ 85/100.</a:t>
            </a:r>
          </a:p>
        </p:txBody>
      </p:sp>
      <p:cxnSp>
        <p:nvCxnSpPr>
          <p:cNvPr id="23" name="Connector 22"/>
          <p:cNvCxnSpPr/>
          <p:nvPr/>
        </p:nvCxnSpPr>
        <p:spPr>
          <a:xfrm>
            <a:off x="640080" y="4754879"/>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24" name="TextBox 23"/>
          <p:cNvSpPr txBox="1"/>
          <p:nvPr/>
        </p:nvSpPr>
        <p:spPr>
          <a:xfrm>
            <a:off x="658368" y="4901183"/>
            <a:ext cx="2377440" cy="685800"/>
          </a:xfrm>
          <a:prstGeom prst="rect">
            <a:avLst/>
          </a:prstGeom>
          <a:noFill/>
        </p:spPr>
        <p:txBody>
          <a:bodyPr wrap="square" lIns="0" rIns="0" tIns="0" bIns="0">
            <a:spAutoFit/>
          </a:bodyPr>
          <a:lstStyle/>
          <a:p>
            <a:pPr algn="l">
              <a:lnSpc>
                <a:spcPct val="112000"/>
              </a:lnSpc>
              <a:spcAft>
                <a:spcPts val="400"/>
              </a:spcAft>
              <a:defRPr sz="2000" b="1">
                <a:solidFill>
                  <a:srgbClr val="171717"/>
                </a:solidFill>
                <a:latin typeface="Open Sans"/>
              </a:defRPr>
              <a:buNone/>
            </a:pPr>
            <a:r>
              <a:t>Fresh decision</a:t>
            </a:r>
          </a:p>
        </p:txBody>
      </p:sp>
      <p:sp>
        <p:nvSpPr>
          <p:cNvPr id="25" name="TextBox 24"/>
          <p:cNvSpPr txBox="1"/>
          <p:nvPr/>
        </p:nvSpPr>
        <p:spPr>
          <a:xfrm>
            <a:off x="3291840" y="4901183"/>
            <a:ext cx="8183880" cy="749808"/>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Incident stays open; policy revision has not changed.</a:t>
            </a:r>
          </a:p>
        </p:txBody>
      </p:sp>
      <p:sp>
        <p:nvSpPr>
          <p:cNvPr id="26" name="TextBox 25"/>
          <p:cNvSpPr txBox="1"/>
          <p:nvPr/>
        </p:nvSpPr>
        <p:spPr>
          <a:xfrm>
            <a:off x="685800" y="5724144"/>
            <a:ext cx="10789920" cy="384048"/>
          </a:xfrm>
          <a:prstGeom prst="rect">
            <a:avLst/>
          </a:prstGeom>
          <a:noFill/>
        </p:spPr>
        <p:txBody>
          <a:bodyPr wrap="square" lIns="0" rIns="0" tIns="0" bIns="0">
            <a:spAutoFit/>
          </a:bodyPr>
          <a:lstStyle/>
          <a:p>
            <a:pPr algn="l">
              <a:lnSpc>
                <a:spcPct val="112000"/>
              </a:lnSpc>
              <a:spcAft>
                <a:spcPts val="400"/>
              </a:spcAft>
              <a:defRPr sz="2100" b="1">
                <a:solidFill>
                  <a:srgbClr val="171717"/>
                </a:solidFill>
                <a:latin typeface="Open Sans"/>
              </a:defRPr>
              <a:buNone/>
            </a:pPr>
            <a:r>
              <a:t>Default: monitor. A person can isolate, restore or trust a device.</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Follow one laptop from alert to response.</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THE DEMONSTRATION</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8 / 10</a:t>
            </a:r>
          </a:p>
        </p:txBody>
      </p:sp>
      <p:cxnSp>
        <p:nvCxnSpPr>
          <p:cNvPr id="13" name="Connector 12"/>
          <p:cNvCxnSpPr/>
          <p:nvPr/>
        </p:nvCxnSpPr>
        <p:spPr>
          <a:xfrm>
            <a:off x="640080" y="2048255"/>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4" name="TextBox 13"/>
          <p:cNvSpPr txBox="1"/>
          <p:nvPr/>
        </p:nvSpPr>
        <p:spPr>
          <a:xfrm>
            <a:off x="658368" y="2194560"/>
            <a:ext cx="201168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Monitor</a:t>
            </a:r>
          </a:p>
        </p:txBody>
      </p:sp>
      <p:sp>
        <p:nvSpPr>
          <p:cNvPr id="15" name="TextBox 14"/>
          <p:cNvSpPr txBox="1"/>
          <p:nvPr/>
        </p:nvSpPr>
        <p:spPr>
          <a:xfrm>
            <a:off x="2926080" y="2194560"/>
            <a:ext cx="854964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Simulate a scan. Read the alert and its evidence.</a:t>
            </a:r>
          </a:p>
        </p:txBody>
      </p:sp>
      <p:cxnSp>
        <p:nvCxnSpPr>
          <p:cNvPr id="16" name="Connector 15"/>
          <p:cNvCxnSpPr/>
          <p:nvPr/>
        </p:nvCxnSpPr>
        <p:spPr>
          <a:xfrm>
            <a:off x="640080" y="296265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7" name="TextBox 16"/>
          <p:cNvSpPr txBox="1"/>
          <p:nvPr/>
        </p:nvSpPr>
        <p:spPr>
          <a:xfrm>
            <a:off x="658368" y="3108960"/>
            <a:ext cx="201168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Allow response</a:t>
            </a:r>
          </a:p>
        </p:txBody>
      </p:sp>
      <p:sp>
        <p:nvSpPr>
          <p:cNvPr id="18" name="TextBox 17"/>
          <p:cNvSpPr txBox="1"/>
          <p:nvPr/>
        </p:nvSpPr>
        <p:spPr>
          <a:xfrm>
            <a:off x="2926080" y="3108960"/>
            <a:ext cx="854964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Enable automatic mode; repeat and check the acknowledgment.</a:t>
            </a:r>
          </a:p>
        </p:txBody>
      </p:sp>
      <p:cxnSp>
        <p:nvCxnSpPr>
          <p:cNvPr id="19" name="Connector 18"/>
          <p:cNvCxnSpPr/>
          <p:nvPr/>
        </p:nvCxnSpPr>
        <p:spPr>
          <a:xfrm>
            <a:off x="640080" y="3877056"/>
            <a:ext cx="10881360" cy="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20" name="TextBox 19"/>
          <p:cNvSpPr txBox="1"/>
          <p:nvPr/>
        </p:nvSpPr>
        <p:spPr>
          <a:xfrm>
            <a:off x="658368" y="4023360"/>
            <a:ext cx="2011680" cy="685800"/>
          </a:xfrm>
          <a:prstGeom prst="rect">
            <a:avLst/>
          </a:prstGeom>
          <a:noFill/>
        </p:spPr>
        <p:txBody>
          <a:bodyPr wrap="square" lIns="0" rIns="0" tIns="0" bIns="0">
            <a:spAutoFit/>
          </a:bodyPr>
          <a:lstStyle/>
          <a:p>
            <a:pPr algn="l">
              <a:lnSpc>
                <a:spcPct val="112000"/>
              </a:lnSpc>
              <a:spcAft>
                <a:spcPts val="400"/>
              </a:spcAft>
              <a:defRPr sz="2200" b="1">
                <a:solidFill>
                  <a:srgbClr val="171717"/>
                </a:solidFill>
                <a:latin typeface="Open Sans"/>
              </a:defRPr>
              <a:buNone/>
            </a:pPr>
            <a:r>
              <a:t>Trust + recover</a:t>
            </a:r>
          </a:p>
        </p:txBody>
      </p:sp>
      <p:sp>
        <p:nvSpPr>
          <p:cNvPr id="21" name="TextBox 20"/>
          <p:cNvSpPr txBox="1"/>
          <p:nvPr/>
        </p:nvSpPr>
        <p:spPr>
          <a:xfrm>
            <a:off x="2926080" y="4023360"/>
            <a:ext cx="8549640" cy="749808"/>
          </a:xfrm>
          <a:prstGeom prst="rect">
            <a:avLst/>
          </a:prstGeom>
          <a:noFill/>
        </p:spPr>
        <p:txBody>
          <a:bodyPr wrap="square" lIns="0" rIns="0" tIns="0" bIns="0">
            <a:spAutoFit/>
          </a:bodyPr>
          <a:lstStyle/>
          <a:p>
            <a:pPr algn="l">
              <a:lnSpc>
                <a:spcPct val="112000"/>
              </a:lnSpc>
              <a:spcAft>
                <a:spcPts val="400"/>
              </a:spcAft>
              <a:defRPr sz="2200" b="0">
                <a:solidFill>
                  <a:srgbClr val="171717"/>
                </a:solidFill>
                <a:latin typeface="Open Sans"/>
              </a:defRPr>
              <a:buNone/>
            </a:pPr>
            <a:r>
              <a:t>Trust the device; test reviewer failure; reset the demo.</a:t>
            </a:r>
          </a:p>
        </p:txBody>
      </p:sp>
      <p:sp>
        <p:nvSpPr>
          <p:cNvPr id="22" name="Rectangle 21"/>
          <p:cNvSpPr/>
          <p:nvPr/>
        </p:nvSpPr>
        <p:spPr>
          <a:xfrm>
            <a:off x="685800" y="5166360"/>
            <a:ext cx="10835640" cy="868680"/>
          </a:xfrm>
          <a:prstGeom prst="rect">
            <a:avLst/>
          </a:prstGeom>
          <a:solidFill>
            <a:srgbClr val="FFF5E3"/>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23" name="TextBox 22"/>
          <p:cNvSpPr txBox="1"/>
          <p:nvPr/>
        </p:nvSpPr>
        <p:spPr>
          <a:xfrm>
            <a:off x="868680" y="5330952"/>
            <a:ext cx="10469880" cy="640080"/>
          </a:xfrm>
          <a:prstGeom prst="rect">
            <a:avLst/>
          </a:prstGeom>
          <a:noFill/>
        </p:spPr>
        <p:txBody>
          <a:bodyPr wrap="square" lIns="0" rIns="0" tIns="0" bIns="0">
            <a:spAutoFit/>
          </a:bodyPr>
          <a:lstStyle/>
          <a:p>
            <a:pPr algn="l">
              <a:lnSpc>
                <a:spcPct val="112000"/>
              </a:lnSpc>
              <a:spcAft>
                <a:spcPts val="400"/>
              </a:spcAft>
              <a:defRPr sz="2000" b="0">
                <a:solidFill>
                  <a:srgbClr val="171717"/>
                </a:solidFill>
                <a:latin typeface="Open Sans"/>
              </a:defRPr>
              <a:buNone/>
            </a:pPr>
            <a:r>
              <a:t>Real backend. Simulated sensor. Scripted offline reviewer.</a:t>
            </a:r>
          </a:p>
          <a:p>
            <a:pPr algn="l">
              <a:lnSpc>
                <a:spcPct val="112000"/>
              </a:lnSpc>
              <a:spcAft>
                <a:spcPts val="400"/>
              </a:spcAft>
              <a:defRPr sz="2000" b="0">
                <a:solidFill>
                  <a:srgbClr val="171717"/>
                </a:solidFill>
                <a:latin typeface="Open Sans"/>
              </a:defRPr>
              <a:buNone/>
            </a:pPr>
            <a:r>
              <a:t>The booth demonstration does not block real packets.</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2954" b="1">
                <a:solidFill>
                  <a:srgbClr val="171717"/>
                </a:solidFill>
                <a:latin typeface="Montserrat"/>
              </a:defRPr>
              <a:buNone/>
            </a:pPr>
            <a:r>
              <a:t>A working software demo. Hardware proof comes next.</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WHAT IS PROVEN SO FAR?</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9 / 10</a:t>
            </a:r>
          </a:p>
        </p:txBody>
      </p:sp>
      <p:sp>
        <p:nvSpPr>
          <p:cNvPr id="13" name="TextBox 12"/>
          <p:cNvSpPr txBox="1"/>
          <p:nvPr/>
        </p:nvSpPr>
        <p:spPr>
          <a:xfrm>
            <a:off x="685800" y="2286000"/>
            <a:ext cx="5166360" cy="502920"/>
          </a:xfrm>
          <a:prstGeom prst="rect">
            <a:avLst/>
          </a:prstGeom>
          <a:noFill/>
        </p:spPr>
        <p:txBody>
          <a:bodyPr wrap="square" lIns="0" rIns="0" tIns="0" bIns="0">
            <a:spAutoFit/>
          </a:bodyPr>
          <a:lstStyle/>
          <a:p>
            <a:pPr algn="l">
              <a:lnSpc>
                <a:spcPct val="112000"/>
              </a:lnSpc>
              <a:spcAft>
                <a:spcPts val="400"/>
              </a:spcAft>
              <a:defRPr sz="2500" b="1">
                <a:solidFill>
                  <a:srgbClr val="171717"/>
                </a:solidFill>
                <a:latin typeface="Open Sans"/>
              </a:defRPr>
              <a:buNone/>
            </a:pPr>
            <a:r>
              <a:t>Implemented + rehearsed</a:t>
            </a:r>
          </a:p>
        </p:txBody>
      </p:sp>
      <p:sp>
        <p:nvSpPr>
          <p:cNvPr id="14" name="TextBox 13"/>
          <p:cNvSpPr txBox="1"/>
          <p:nvPr/>
        </p:nvSpPr>
        <p:spPr>
          <a:xfrm>
            <a:off x="685800" y="3108960"/>
            <a:ext cx="5166360" cy="2423160"/>
          </a:xfrm>
          <a:prstGeom prst="rect">
            <a:avLst/>
          </a:prstGeom>
          <a:noFill/>
        </p:spPr>
        <p:txBody>
          <a:bodyPr wrap="square" lIns="0" rIns="0" tIns="0" bIns="0">
            <a:spAutoFit/>
          </a:bodyPr>
          <a:lstStyle/>
          <a:p>
            <a:pPr algn="l">
              <a:lnSpc>
                <a:spcPct val="112000"/>
              </a:lnSpc>
              <a:spcAft>
                <a:spcPts val="400"/>
              </a:spcAft>
              <a:defRPr sz="2300" b="0">
                <a:solidFill>
                  <a:srgbClr val="171717"/>
                </a:solidFill>
                <a:latin typeface="Open Sans"/>
              </a:defRPr>
              <a:buNone/>
            </a:pPr>
            <a:r>
              <a:t>Statistical alerts + saved baselines</a:t>
            </a:r>
          </a:p>
          <a:p>
            <a:pPr algn="l">
              <a:lnSpc>
                <a:spcPct val="112000"/>
              </a:lnSpc>
              <a:spcAft>
                <a:spcPts val="400"/>
              </a:spcAft>
              <a:defRPr sz="2300" b="0">
                <a:solidFill>
                  <a:srgbClr val="171717"/>
                </a:solidFill>
                <a:latin typeface="Open Sans"/>
              </a:defRPr>
              <a:buNone/>
            </a:pPr>
            <a:r>
              <a:t>Trust + incident review</a:t>
            </a:r>
          </a:p>
          <a:p>
            <a:pPr algn="l">
              <a:lnSpc>
                <a:spcPct val="112000"/>
              </a:lnSpc>
              <a:spcAft>
                <a:spcPts val="400"/>
              </a:spcAft>
              <a:defRPr sz="2300" b="0">
                <a:solidFill>
                  <a:srgbClr val="171717"/>
                </a:solidFill>
                <a:latin typeface="Open Sans"/>
              </a:defRPr>
              <a:buNone/>
            </a:pPr>
            <a:r>
              <a:t>Command acknowledgments</a:t>
            </a:r>
          </a:p>
          <a:p>
            <a:pPr algn="l">
              <a:lnSpc>
                <a:spcPct val="112000"/>
              </a:lnSpc>
              <a:spcAft>
                <a:spcPts val="400"/>
              </a:spcAft>
              <a:defRPr sz="2300" b="0">
                <a:solidFill>
                  <a:srgbClr val="171717"/>
                </a:solidFill>
                <a:latin typeface="Open Sans"/>
              </a:defRPr>
              <a:buNone/>
            </a:pPr>
            <a:r>
              <a:t>Reconnect + retry handling</a:t>
            </a:r>
          </a:p>
        </p:txBody>
      </p:sp>
      <p:cxnSp>
        <p:nvCxnSpPr>
          <p:cNvPr id="15" name="Connector 14"/>
          <p:cNvCxnSpPr/>
          <p:nvPr/>
        </p:nvCxnSpPr>
        <p:spPr>
          <a:xfrm>
            <a:off x="6035040" y="2240280"/>
            <a:ext cx="0" cy="342900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6" name="TextBox 15"/>
          <p:cNvSpPr txBox="1"/>
          <p:nvPr/>
        </p:nvSpPr>
        <p:spPr>
          <a:xfrm>
            <a:off x="6419088" y="2286000"/>
            <a:ext cx="5074920" cy="502920"/>
          </a:xfrm>
          <a:prstGeom prst="rect">
            <a:avLst/>
          </a:prstGeom>
          <a:noFill/>
        </p:spPr>
        <p:txBody>
          <a:bodyPr wrap="square" lIns="0" rIns="0" tIns="0" bIns="0">
            <a:spAutoFit/>
          </a:bodyPr>
          <a:lstStyle/>
          <a:p>
            <a:pPr algn="l">
              <a:lnSpc>
                <a:spcPct val="112000"/>
              </a:lnSpc>
              <a:spcAft>
                <a:spcPts val="400"/>
              </a:spcAft>
              <a:defRPr sz="2500" b="1">
                <a:solidFill>
                  <a:srgbClr val="171717"/>
                </a:solidFill>
                <a:latin typeface="Open Sans"/>
              </a:defRPr>
              <a:buNone/>
            </a:pPr>
            <a:r>
              <a:t>Still to measure</a:t>
            </a:r>
          </a:p>
        </p:txBody>
      </p:sp>
      <p:sp>
        <p:nvSpPr>
          <p:cNvPr id="17" name="TextBox 16"/>
          <p:cNvSpPr txBox="1"/>
          <p:nvPr/>
        </p:nvSpPr>
        <p:spPr>
          <a:xfrm>
            <a:off x="6419088" y="3108960"/>
            <a:ext cx="5074920" cy="2423160"/>
          </a:xfrm>
          <a:prstGeom prst="rect">
            <a:avLst/>
          </a:prstGeom>
          <a:noFill/>
        </p:spPr>
        <p:txBody>
          <a:bodyPr wrap="square" lIns="0" rIns="0" tIns="0" bIns="0">
            <a:spAutoFit/>
          </a:bodyPr>
          <a:lstStyle/>
          <a:p>
            <a:pPr algn="l">
              <a:lnSpc>
                <a:spcPct val="112000"/>
              </a:lnSpc>
              <a:spcAft>
                <a:spcPts val="400"/>
              </a:spcAft>
              <a:defRPr sz="2300" b="0">
                <a:solidFill>
                  <a:srgbClr val="171717"/>
                </a:solidFill>
                <a:latin typeface="Open Sans"/>
              </a:defRPr>
              <a:buNone/>
            </a:pPr>
            <a:r>
              <a:t>Actual gateway packet blocking</a:t>
            </a:r>
          </a:p>
          <a:p>
            <a:pPr algn="l">
              <a:lnSpc>
                <a:spcPct val="112000"/>
              </a:lnSpc>
              <a:spcAft>
                <a:spcPts val="400"/>
              </a:spcAft>
              <a:defRPr sz="2300" b="0">
                <a:solidFill>
                  <a:srgbClr val="171717"/>
                </a:solidFill>
                <a:latin typeface="Open Sans"/>
              </a:defRPr>
              <a:buNone/>
            </a:pPr>
            <a:r>
              <a:t>Correct traffic attribution</a:t>
            </a:r>
          </a:p>
          <a:p>
            <a:pPr algn="l">
              <a:lnSpc>
                <a:spcPct val="112000"/>
              </a:lnSpc>
              <a:spcAft>
                <a:spcPts val="400"/>
              </a:spcAft>
              <a:defRPr sz="2300" b="0">
                <a:solidFill>
                  <a:srgbClr val="171717"/>
                </a:solidFill>
                <a:latin typeface="Open Sans"/>
              </a:defRPr>
              <a:buNone/>
            </a:pPr>
            <a:r>
              <a:t>Missed attacks + false alarms</a:t>
            </a:r>
          </a:p>
          <a:p>
            <a:pPr algn="l">
              <a:lnSpc>
                <a:spcPct val="112000"/>
              </a:lnSpc>
              <a:spcAft>
                <a:spcPts val="400"/>
              </a:spcAft>
              <a:defRPr sz="2300" b="0">
                <a:solidFill>
                  <a:srgbClr val="171717"/>
                </a:solidFill>
                <a:latin typeface="Open Sans"/>
              </a:defRPr>
              <a:buNone/>
            </a:pPr>
            <a:r>
              <a:t>Speed, resource use + AI value</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itle 1"/>
          <p:cNvSpPr>
            <a:spLocks noGrp="1"/>
          </p:cNvSpPr>
          <p:nvPr>
            <p:ph type="title"/>
          </p:nvPr>
        </p:nvSpPr>
        <p:spPr>
          <a:xfrm>
            <a:off x="621792" y="1170432"/>
            <a:ext cx="10972800" cy="914400"/>
          </a:xfrm>
        </p:spPr>
        <p:txBody>
          <a:bodyPr wrap="square" lIns="0" rIns="0" tIns="0" bIns="0"/>
          <a:lstStyle/>
          <a:p>
            <a:pPr algn="l">
              <a:lnSpc>
                <a:spcPct val="112000"/>
              </a:lnSpc>
              <a:spcAft>
                <a:spcPts val="400"/>
              </a:spcAft>
              <a:defRPr sz="3200" b="1">
                <a:solidFill>
                  <a:srgbClr val="171717"/>
                </a:solidFill>
                <a:latin typeface="Montserrat"/>
              </a:defRPr>
              <a:buNone/>
            </a:pPr>
            <a:r>
              <a:t>Meet The Four Horsemen.</a:t>
            </a:r>
          </a:p>
        </p:txBody>
      </p:sp>
      <p:sp>
        <p:nvSpPr>
          <p:cNvPr id="3" name="Rectangle 2"/>
          <p:cNvSpPr/>
          <p:nvPr/>
        </p:nvSpPr>
        <p:spPr>
          <a:xfrm>
            <a:off x="0" y="0"/>
            <a:ext cx="12191999" cy="886968"/>
          </a:xfrm>
          <a:prstGeom prst="rect">
            <a:avLst/>
          </a:prstGeom>
          <a:solidFill>
            <a:srgbClr val="20202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4" name="Rectangle 3"/>
          <p:cNvSpPr/>
          <p:nvPr/>
        </p:nvSpPr>
        <p:spPr>
          <a:xfrm>
            <a:off x="0" y="886968"/>
            <a:ext cx="12191999" cy="50292"/>
          </a:xfrm>
          <a:prstGeom prst="rect">
            <a:avLst/>
          </a:prstGeom>
          <a:solidFill>
            <a:srgbClr val="FFA300"/>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sp>
        <p:nvSpPr>
          <p:cNvPr id="5" name="TextBox 4"/>
          <p:cNvSpPr txBox="1"/>
          <p:nvPr/>
        </p:nvSpPr>
        <p:spPr>
          <a:xfrm>
            <a:off x="621792" y="155448"/>
            <a:ext cx="8412480" cy="219456"/>
          </a:xfrm>
          <a:prstGeom prst="rect">
            <a:avLst/>
          </a:prstGeom>
          <a:noFill/>
        </p:spPr>
        <p:txBody>
          <a:bodyPr wrap="square" lIns="0" rIns="0" tIns="0" bIns="0">
            <a:spAutoFit/>
          </a:bodyPr>
          <a:lstStyle/>
          <a:p>
            <a:pPr algn="l">
              <a:lnSpc>
                <a:spcPct val="112000"/>
              </a:lnSpc>
              <a:spcAft>
                <a:spcPts val="400"/>
              </a:spcAft>
              <a:defRPr sz="1000" b="1">
                <a:solidFill>
                  <a:srgbClr val="FFFFFF"/>
                </a:solidFill>
                <a:latin typeface="Montserrat"/>
              </a:defRPr>
              <a:buNone/>
            </a:pPr>
            <a:r>
              <a:t>IEEE BAU COMPUTER SOCIETY  /  CIPHER</a:t>
            </a:r>
          </a:p>
        </p:txBody>
      </p:sp>
      <p:sp>
        <p:nvSpPr>
          <p:cNvPr id="6" name="TextBox 5"/>
          <p:cNvSpPr txBox="1"/>
          <p:nvPr/>
        </p:nvSpPr>
        <p:spPr>
          <a:xfrm>
            <a:off x="621792" y="484632"/>
            <a:ext cx="8321040" cy="256032"/>
          </a:xfrm>
          <a:prstGeom prst="rect">
            <a:avLst/>
          </a:prstGeom>
          <a:noFill/>
        </p:spPr>
        <p:txBody>
          <a:bodyPr wrap="square" lIns="0" rIns="0" tIns="0" bIns="0">
            <a:spAutoFit/>
          </a:bodyPr>
          <a:lstStyle/>
          <a:p>
            <a:pPr algn="l">
              <a:lnSpc>
                <a:spcPct val="112000"/>
              </a:lnSpc>
              <a:spcAft>
                <a:spcPts val="400"/>
              </a:spcAft>
              <a:defRPr sz="1200" b="1">
                <a:solidFill>
                  <a:srgbClr val="FFA300"/>
                </a:solidFill>
                <a:latin typeface="Montserrat"/>
              </a:defRPr>
              <a:buNone/>
            </a:pPr>
            <a:r>
              <a:t>THE FOUR HORSEMEN / IEEE COMPUTER SOCIETY</a:t>
            </a:r>
          </a:p>
        </p:txBody>
      </p:sp>
      <p:sp>
        <p:nvSpPr>
          <p:cNvPr id="7" name="Rectangle 6"/>
          <p:cNvSpPr/>
          <p:nvPr/>
        </p:nvSpPr>
        <p:spPr>
          <a:xfrm>
            <a:off x="9189720" y="0"/>
            <a:ext cx="3002279" cy="886968"/>
          </a:xfrm>
          <a:prstGeom prst="rect">
            <a:avLst/>
          </a:prstGeom>
          <a:solidFill>
            <a:srgbClr val="FFFFFF"/>
          </a:solidFill>
          <a:ln>
            <a:noFill/>
          </a:ln>
          <a:effectLst/>
        </p:spPr>
        <p:style>
          <a:lnRef idx="1">
            <a:schemeClr val="accent1"/>
          </a:lnRef>
          <a:fillRef idx="3">
            <a:schemeClr val="accent1"/>
          </a:fillRef>
          <a:effectRef idx="0">
            <a:schemeClr val="accent1"/>
          </a:effectRef>
          <a:fontRef idx="minor">
            <a:schemeClr val="lt1"/>
          </a:fontRef>
        </p:style>
        <p:txBody>
          <a:bodyPr rtlCol="0" anchor="ctr"/>
          <a:lstStyle/>
          <a:p>
            <a:pPr algn="ctr"/>
          </a:p>
        </p:txBody>
      </p:sp>
      <p:pic>
        <p:nvPicPr>
          <p:cNvPr id="8" name="Picture 7" descr="IEEE Al-Balqa Applied University, Faculty of Engineering Technology branch logo"/>
          <p:cNvPicPr>
            <a:picLocks noChangeAspect="1"/>
          </p:cNvPicPr>
          <p:nvPr/>
        </p:nvPicPr>
        <p:blipFill>
          <a:blip r:embed="rId2"/>
          <a:stretch>
            <a:fillRect/>
          </a:stretch>
        </p:blipFill>
        <p:spPr>
          <a:xfrm>
            <a:off x="9994392" y="82296"/>
            <a:ext cx="1444752" cy="705071"/>
          </a:xfrm>
          <a:prstGeom prst="rect">
            <a:avLst/>
          </a:prstGeom>
        </p:spPr>
      </p:pic>
      <p:cxnSp>
        <p:nvCxnSpPr>
          <p:cNvPr id="9" name="Connector 8"/>
          <p:cNvCxnSpPr/>
          <p:nvPr/>
        </p:nvCxnSpPr>
        <p:spPr>
          <a:xfrm>
            <a:off x="612648" y="6327648"/>
            <a:ext cx="10954512" cy="0"/>
          </a:xfrm>
          <a:prstGeom prst="line">
            <a:avLst/>
          </a:prstGeom>
          <a:ln w="20320">
            <a:solidFill>
              <a:srgbClr val="FFA300"/>
            </a:solidFill>
          </a:ln>
          <a:effectLst/>
        </p:spPr>
        <p:style>
          <a:lnRef idx="2">
            <a:schemeClr val="accent1"/>
          </a:lnRef>
          <a:fillRef idx="0">
            <a:schemeClr val="accent1"/>
          </a:fillRef>
          <a:effectRef idx="0">
            <a:schemeClr val="accent1"/>
          </a:effectRef>
          <a:fontRef idx="minor">
            <a:schemeClr val="tx1"/>
          </a:fontRef>
        </p:style>
      </p:cxnSp>
      <p:pic>
        <p:nvPicPr>
          <p:cNvPr id="10" name="Picture 9" descr="IEEE Computer Society"/>
          <p:cNvPicPr>
            <a:picLocks noChangeAspect="1"/>
          </p:cNvPicPr>
          <p:nvPr/>
        </p:nvPicPr>
        <p:blipFill>
          <a:blip r:embed="rId3"/>
          <a:stretch>
            <a:fillRect/>
          </a:stretch>
        </p:blipFill>
        <p:spPr>
          <a:xfrm>
            <a:off x="621792" y="6432804"/>
            <a:ext cx="1005840" cy="308588"/>
          </a:xfrm>
          <a:prstGeom prst="rect">
            <a:avLst/>
          </a:prstGeom>
        </p:spPr>
      </p:pic>
      <p:sp>
        <p:nvSpPr>
          <p:cNvPr id="11" name="TextBox 10"/>
          <p:cNvSpPr txBox="1"/>
          <p:nvPr/>
        </p:nvSpPr>
        <p:spPr>
          <a:xfrm>
            <a:off x="1874519" y="6492240"/>
            <a:ext cx="8412480" cy="201168"/>
          </a:xfrm>
          <a:prstGeom prst="rect">
            <a:avLst/>
          </a:prstGeom>
          <a:noFill/>
        </p:spPr>
        <p:txBody>
          <a:bodyPr wrap="square" lIns="0" rIns="0" tIns="0" bIns="0">
            <a:spAutoFit/>
          </a:bodyPr>
          <a:lstStyle/>
          <a:p>
            <a:pPr algn="l">
              <a:lnSpc>
                <a:spcPct val="112000"/>
              </a:lnSpc>
              <a:spcAft>
                <a:spcPts val="400"/>
              </a:spcAft>
              <a:defRPr sz="1000" b="0">
                <a:solidFill>
                  <a:srgbClr val="4A4A4A"/>
                </a:solidFill>
                <a:latin typeface="Open Sans"/>
              </a:defRPr>
              <a:buNone/>
            </a:pPr>
            <a:r>
              <a:t>CIPHER · The Four Horsemen · @ieee_bau_cs</a:t>
            </a:r>
          </a:p>
        </p:txBody>
      </p:sp>
      <p:sp>
        <p:nvSpPr>
          <p:cNvPr id="12" name="TextBox 11"/>
          <p:cNvSpPr txBox="1"/>
          <p:nvPr/>
        </p:nvSpPr>
        <p:spPr>
          <a:xfrm>
            <a:off x="10789920" y="6473952"/>
            <a:ext cx="777240" cy="237744"/>
          </a:xfrm>
          <a:prstGeom prst="rect">
            <a:avLst/>
          </a:prstGeom>
          <a:noFill/>
        </p:spPr>
        <p:txBody>
          <a:bodyPr wrap="square" lIns="0" rIns="0" tIns="0" bIns="0">
            <a:spAutoFit/>
          </a:bodyPr>
          <a:lstStyle/>
          <a:p>
            <a:pPr algn="l">
              <a:lnSpc>
                <a:spcPct val="112000"/>
              </a:lnSpc>
              <a:spcAft>
                <a:spcPts val="400"/>
              </a:spcAft>
              <a:defRPr sz="1100" b="0">
                <a:solidFill>
                  <a:srgbClr val="4A4A4A"/>
                </a:solidFill>
                <a:latin typeface="Open Sans"/>
              </a:defRPr>
              <a:buNone/>
            </a:pPr>
            <a:r>
              <a:t>10 / 10</a:t>
            </a:r>
          </a:p>
        </p:txBody>
      </p:sp>
      <p:sp>
        <p:nvSpPr>
          <p:cNvPr id="13" name="TextBox 12"/>
          <p:cNvSpPr txBox="1"/>
          <p:nvPr/>
        </p:nvSpPr>
        <p:spPr>
          <a:xfrm>
            <a:off x="685800" y="2331720"/>
            <a:ext cx="4754880" cy="274320"/>
          </a:xfrm>
          <a:prstGeom prst="rect">
            <a:avLst/>
          </a:prstGeom>
          <a:noFill/>
        </p:spPr>
        <p:txBody>
          <a:bodyPr wrap="square" lIns="0" rIns="0" tIns="0" bIns="0">
            <a:spAutoFit/>
          </a:bodyPr>
          <a:lstStyle/>
          <a:p>
            <a:pPr algn="l">
              <a:lnSpc>
                <a:spcPct val="112000"/>
              </a:lnSpc>
              <a:spcAft>
                <a:spcPts val="400"/>
              </a:spcAft>
              <a:defRPr sz="1200" b="1">
                <a:solidFill>
                  <a:srgbClr val="4A4A4A"/>
                </a:solidFill>
                <a:latin typeface="Montserrat"/>
              </a:defRPr>
              <a:buNone/>
            </a:pPr>
            <a:r>
              <a:t>PROJECT TEAM</a:t>
            </a:r>
          </a:p>
        </p:txBody>
      </p:sp>
      <p:sp>
        <p:nvSpPr>
          <p:cNvPr id="14" name="TextBox 13"/>
          <p:cNvSpPr txBox="1"/>
          <p:nvPr/>
        </p:nvSpPr>
        <p:spPr>
          <a:xfrm>
            <a:off x="685800" y="2788920"/>
            <a:ext cx="4754880" cy="1828800"/>
          </a:xfrm>
          <a:prstGeom prst="rect">
            <a:avLst/>
          </a:prstGeom>
          <a:noFill/>
        </p:spPr>
        <p:txBody>
          <a:bodyPr wrap="square" lIns="0" rIns="0" tIns="0" bIns="0">
            <a:spAutoFit/>
          </a:bodyPr>
          <a:lstStyle/>
          <a:p>
            <a:pPr algn="l">
              <a:lnSpc>
                <a:spcPct val="112000"/>
              </a:lnSpc>
              <a:spcAft>
                <a:spcPts val="400"/>
              </a:spcAft>
              <a:defRPr sz="2300" b="1">
                <a:solidFill>
                  <a:srgbClr val="171717"/>
                </a:solidFill>
                <a:latin typeface="Open Sans"/>
              </a:defRPr>
              <a:buNone/>
            </a:pPr>
            <a:r>
              <a:t>Zakaria Alqarra</a:t>
            </a:r>
          </a:p>
          <a:p>
            <a:pPr algn="l">
              <a:lnSpc>
                <a:spcPct val="112000"/>
              </a:lnSpc>
              <a:spcAft>
                <a:spcPts val="400"/>
              </a:spcAft>
              <a:defRPr sz="2300" b="1">
                <a:solidFill>
                  <a:srgbClr val="171717"/>
                </a:solidFill>
                <a:latin typeface="Open Sans"/>
              </a:defRPr>
              <a:buNone/>
            </a:pPr>
            <a:r>
              <a:t>Belal Hamdan</a:t>
            </a:r>
          </a:p>
          <a:p>
            <a:pPr algn="l">
              <a:lnSpc>
                <a:spcPct val="112000"/>
              </a:lnSpc>
              <a:spcAft>
                <a:spcPts val="400"/>
              </a:spcAft>
              <a:defRPr sz="2300" b="1">
                <a:solidFill>
                  <a:srgbClr val="171717"/>
                </a:solidFill>
                <a:latin typeface="Open Sans"/>
              </a:defRPr>
              <a:buNone/>
            </a:pPr>
            <a:r>
              <a:t>Raneem Abdullah</a:t>
            </a:r>
          </a:p>
          <a:p>
            <a:pPr algn="l">
              <a:lnSpc>
                <a:spcPct val="112000"/>
              </a:lnSpc>
              <a:spcAft>
                <a:spcPts val="400"/>
              </a:spcAft>
              <a:defRPr sz="2300" b="1">
                <a:solidFill>
                  <a:srgbClr val="171717"/>
                </a:solidFill>
                <a:latin typeface="Open Sans"/>
              </a:defRPr>
              <a:buNone/>
            </a:pPr>
            <a:r>
              <a:t>Ayham Idais</a:t>
            </a:r>
          </a:p>
        </p:txBody>
      </p:sp>
      <p:sp>
        <p:nvSpPr>
          <p:cNvPr id="15" name="TextBox 14"/>
          <p:cNvSpPr txBox="1"/>
          <p:nvPr/>
        </p:nvSpPr>
        <p:spPr>
          <a:xfrm>
            <a:off x="685800" y="4736592"/>
            <a:ext cx="4754880" cy="365760"/>
          </a:xfrm>
          <a:prstGeom prst="rect">
            <a:avLst/>
          </a:prstGeom>
          <a:noFill/>
        </p:spPr>
        <p:txBody>
          <a:bodyPr wrap="square" lIns="0" rIns="0" tIns="0" bIns="0">
            <a:spAutoFit/>
          </a:bodyPr>
          <a:lstStyle/>
          <a:p>
            <a:pPr algn="l">
              <a:lnSpc>
                <a:spcPct val="112000"/>
              </a:lnSpc>
              <a:spcAft>
                <a:spcPts val="400"/>
              </a:spcAft>
              <a:defRPr sz="1800" b="0">
                <a:solidFill>
                  <a:srgbClr val="4A4A4A"/>
                </a:solidFill>
                <a:latin typeface="Open Sans"/>
              </a:defRPr>
              <a:buNone/>
            </a:pPr>
            <a:r>
              <a:t>Contributor: Omar Eid</a:t>
            </a:r>
          </a:p>
        </p:txBody>
      </p:sp>
      <p:cxnSp>
        <p:nvCxnSpPr>
          <p:cNvPr id="16" name="Connector 15"/>
          <p:cNvCxnSpPr/>
          <p:nvPr/>
        </p:nvCxnSpPr>
        <p:spPr>
          <a:xfrm>
            <a:off x="5760720" y="2286000"/>
            <a:ext cx="0" cy="2788920"/>
          </a:xfrm>
          <a:prstGeom prst="line">
            <a:avLst/>
          </a:prstGeom>
          <a:ln w="12700">
            <a:solidFill>
              <a:srgbClr val="D5D5D5"/>
            </a:solidFill>
          </a:ln>
          <a:effectLst/>
        </p:spPr>
        <p:style>
          <a:lnRef idx="2">
            <a:schemeClr val="accent1"/>
          </a:lnRef>
          <a:fillRef idx="0">
            <a:schemeClr val="accent1"/>
          </a:fillRef>
          <a:effectRef idx="0">
            <a:schemeClr val="accent1"/>
          </a:effectRef>
          <a:fontRef idx="minor">
            <a:schemeClr val="tx1"/>
          </a:fontRef>
        </p:style>
      </p:cxnSp>
      <p:sp>
        <p:nvSpPr>
          <p:cNvPr id="17" name="TextBox 16"/>
          <p:cNvSpPr txBox="1"/>
          <p:nvPr/>
        </p:nvSpPr>
        <p:spPr>
          <a:xfrm>
            <a:off x="6217920" y="2331720"/>
            <a:ext cx="5303520" cy="274320"/>
          </a:xfrm>
          <a:prstGeom prst="rect">
            <a:avLst/>
          </a:prstGeom>
          <a:noFill/>
        </p:spPr>
        <p:txBody>
          <a:bodyPr wrap="square" lIns="0" rIns="0" tIns="0" bIns="0">
            <a:spAutoFit/>
          </a:bodyPr>
          <a:lstStyle/>
          <a:p>
            <a:pPr algn="l">
              <a:lnSpc>
                <a:spcPct val="112000"/>
              </a:lnSpc>
              <a:spcAft>
                <a:spcPts val="400"/>
              </a:spcAft>
              <a:defRPr sz="1200" b="1">
                <a:solidFill>
                  <a:srgbClr val="4A4A4A"/>
                </a:solidFill>
                <a:latin typeface="Montserrat"/>
              </a:defRPr>
              <a:buNone/>
            </a:pPr>
            <a:r>
              <a:t>CHOOSE A LAYER TO EXPLORE</a:t>
            </a:r>
          </a:p>
        </p:txBody>
      </p:sp>
      <p:sp>
        <p:nvSpPr>
          <p:cNvPr id="18" name="TextBox 17"/>
          <p:cNvSpPr txBox="1"/>
          <p:nvPr/>
        </p:nvSpPr>
        <p:spPr>
          <a:xfrm>
            <a:off x="6217920" y="2788920"/>
            <a:ext cx="5303520" cy="320040"/>
          </a:xfrm>
          <a:prstGeom prst="rect">
            <a:avLst/>
          </a:prstGeom>
          <a:noFill/>
        </p:spPr>
        <p:txBody>
          <a:bodyPr wrap="square" lIns="0" rIns="0" tIns="0" bIns="0">
            <a:spAutoFit/>
          </a:bodyPr>
          <a:lstStyle/>
          <a:p>
            <a:pPr algn="l">
              <a:lnSpc>
                <a:spcPct val="112000"/>
              </a:lnSpc>
              <a:spcAft>
                <a:spcPts val="400"/>
              </a:spcAft>
              <a:defRPr sz="1900" b="1">
                <a:solidFill>
                  <a:srgbClr val="171717"/>
                </a:solidFill>
                <a:latin typeface="Open Sans"/>
              </a:defRPr>
              <a:buNone/>
            </a:pPr>
            <a:r>
              <a:t>Networks + Linux</a:t>
            </a:r>
          </a:p>
        </p:txBody>
      </p:sp>
      <p:sp>
        <p:nvSpPr>
          <p:cNvPr id="19" name="TextBox 18"/>
          <p:cNvSpPr txBox="1"/>
          <p:nvPr/>
        </p:nvSpPr>
        <p:spPr>
          <a:xfrm>
            <a:off x="6217920" y="3154679"/>
            <a:ext cx="5303520" cy="384048"/>
          </a:xfrm>
          <a:prstGeom prst="rect">
            <a:avLst/>
          </a:prstGeom>
          <a:noFill/>
        </p:spPr>
        <p:txBody>
          <a:bodyPr wrap="square" lIns="0" rIns="0" tIns="0" bIns="0">
            <a:spAutoFit/>
          </a:bodyPr>
          <a:lstStyle/>
          <a:p>
            <a:pPr algn="l">
              <a:lnSpc>
                <a:spcPct val="112000"/>
              </a:lnSpc>
              <a:spcAft>
                <a:spcPts val="400"/>
              </a:spcAft>
              <a:defRPr sz="1300" b="0">
                <a:solidFill>
                  <a:srgbClr val="4A4A4A"/>
                </a:solidFill>
                <a:latin typeface="Open Sans"/>
              </a:defRPr>
              <a:buNone/>
            </a:pPr>
            <a:r>
              <a:t>Follow a packet through the router and its filters.</a:t>
            </a:r>
          </a:p>
        </p:txBody>
      </p:sp>
      <p:sp>
        <p:nvSpPr>
          <p:cNvPr id="20" name="TextBox 19"/>
          <p:cNvSpPr txBox="1"/>
          <p:nvPr/>
        </p:nvSpPr>
        <p:spPr>
          <a:xfrm>
            <a:off x="6217920" y="3566160"/>
            <a:ext cx="5303520" cy="320040"/>
          </a:xfrm>
          <a:prstGeom prst="rect">
            <a:avLst/>
          </a:prstGeom>
          <a:noFill/>
        </p:spPr>
        <p:txBody>
          <a:bodyPr wrap="square" lIns="0" rIns="0" tIns="0" bIns="0">
            <a:spAutoFit/>
          </a:bodyPr>
          <a:lstStyle/>
          <a:p>
            <a:pPr algn="l">
              <a:lnSpc>
                <a:spcPct val="112000"/>
              </a:lnSpc>
              <a:spcAft>
                <a:spcPts val="400"/>
              </a:spcAft>
              <a:defRPr sz="1900" b="1">
                <a:solidFill>
                  <a:srgbClr val="171717"/>
                </a:solidFill>
                <a:latin typeface="Open Sans"/>
              </a:defRPr>
              <a:buNone/>
            </a:pPr>
            <a:r>
              <a:t>Rust + data</a:t>
            </a:r>
          </a:p>
        </p:txBody>
      </p:sp>
      <p:sp>
        <p:nvSpPr>
          <p:cNvPr id="21" name="TextBox 20"/>
          <p:cNvSpPr txBox="1"/>
          <p:nvPr/>
        </p:nvSpPr>
        <p:spPr>
          <a:xfrm>
            <a:off x="6217920" y="3931920"/>
            <a:ext cx="5303520" cy="384048"/>
          </a:xfrm>
          <a:prstGeom prst="rect">
            <a:avLst/>
          </a:prstGeom>
          <a:noFill/>
        </p:spPr>
        <p:txBody>
          <a:bodyPr wrap="square" lIns="0" rIns="0" tIns="0" bIns="0">
            <a:spAutoFit/>
          </a:bodyPr>
          <a:lstStyle/>
          <a:p>
            <a:pPr algn="l">
              <a:lnSpc>
                <a:spcPct val="112000"/>
              </a:lnSpc>
              <a:spcAft>
                <a:spcPts val="400"/>
              </a:spcAft>
              <a:defRPr sz="1300" b="0">
                <a:solidFill>
                  <a:srgbClr val="4A4A4A"/>
                </a:solidFill>
                <a:latin typeface="Open Sans"/>
              </a:defRPr>
              <a:buNone/>
            </a:pPr>
            <a:r>
              <a:t>Trace one report from the sensor to an incident.</a:t>
            </a:r>
          </a:p>
        </p:txBody>
      </p:sp>
      <p:sp>
        <p:nvSpPr>
          <p:cNvPr id="22" name="TextBox 21"/>
          <p:cNvSpPr txBox="1"/>
          <p:nvPr/>
        </p:nvSpPr>
        <p:spPr>
          <a:xfrm>
            <a:off x="6217920" y="4343400"/>
            <a:ext cx="5303520" cy="320040"/>
          </a:xfrm>
          <a:prstGeom prst="rect">
            <a:avLst/>
          </a:prstGeom>
          <a:noFill/>
        </p:spPr>
        <p:txBody>
          <a:bodyPr wrap="square" lIns="0" rIns="0" tIns="0" bIns="0">
            <a:spAutoFit/>
          </a:bodyPr>
          <a:lstStyle/>
          <a:p>
            <a:pPr algn="l">
              <a:lnSpc>
                <a:spcPct val="112000"/>
              </a:lnSpc>
              <a:spcAft>
                <a:spcPts val="400"/>
              </a:spcAft>
              <a:defRPr sz="1900" b="1">
                <a:solidFill>
                  <a:srgbClr val="171717"/>
                </a:solidFill>
                <a:latin typeface="Open Sans"/>
              </a:defRPr>
              <a:buNone/>
            </a:pPr>
            <a:r>
              <a:t>Testing + interface</a:t>
            </a:r>
          </a:p>
        </p:txBody>
      </p:sp>
      <p:sp>
        <p:nvSpPr>
          <p:cNvPr id="23" name="TextBox 22"/>
          <p:cNvSpPr txBox="1"/>
          <p:nvPr/>
        </p:nvSpPr>
        <p:spPr>
          <a:xfrm>
            <a:off x="6217920" y="4709160"/>
            <a:ext cx="5303520" cy="384048"/>
          </a:xfrm>
          <a:prstGeom prst="rect">
            <a:avLst/>
          </a:prstGeom>
          <a:noFill/>
        </p:spPr>
        <p:txBody>
          <a:bodyPr wrap="square" lIns="0" rIns="0" tIns="0" bIns="0">
            <a:spAutoFit/>
          </a:bodyPr>
          <a:lstStyle/>
          <a:p>
            <a:pPr algn="l">
              <a:lnSpc>
                <a:spcPct val="112000"/>
              </a:lnSpc>
              <a:spcAft>
                <a:spcPts val="400"/>
              </a:spcAft>
              <a:defRPr sz="1300" b="0">
                <a:solidFill>
                  <a:srgbClr val="4A4A4A"/>
                </a:solidFill>
                <a:latin typeface="Open Sans"/>
              </a:defRPr>
              <a:buNone/>
            </a:pPr>
            <a:r>
              <a:t>Reproduce a scenario and make its evidence clearer.</a:t>
            </a:r>
          </a:p>
        </p:txBody>
      </p:sp>
      <p:sp>
        <p:nvSpPr>
          <p:cNvPr id="24" name="TextBox 23"/>
          <p:cNvSpPr txBox="1"/>
          <p:nvPr/>
        </p:nvSpPr>
        <p:spPr>
          <a:xfrm>
            <a:off x="685800" y="5349240"/>
            <a:ext cx="10881360" cy="457200"/>
          </a:xfrm>
          <a:prstGeom prst="rect">
            <a:avLst/>
          </a:prstGeom>
          <a:noFill/>
        </p:spPr>
        <p:txBody>
          <a:bodyPr wrap="square" lIns="0" rIns="0" tIns="0" bIns="0">
            <a:spAutoFit/>
          </a:bodyPr>
          <a:lstStyle/>
          <a:p>
            <a:pPr algn="l">
              <a:lnSpc>
                <a:spcPct val="112000"/>
              </a:lnSpc>
              <a:spcAft>
                <a:spcPts val="400"/>
              </a:spcAft>
              <a:defRPr sz="2100" b="0">
                <a:solidFill>
                  <a:srgbClr val="171717"/>
                </a:solidFill>
                <a:latin typeface="Open Sans"/>
              </a:defRPr>
              <a:buNone/>
            </a:pPr>
            <a:r>
              <a:t>Next: gateway testing, security review and small-office pilot feedback.</a:t>
            </a:r>
          </a:p>
        </p:txBody>
      </p:sp>
      <p:sp>
        <p:nvSpPr>
          <p:cNvPr id="25" name="TextBox 24"/>
          <p:cNvSpPr txBox="1"/>
          <p:nvPr/>
        </p:nvSpPr>
        <p:spPr>
          <a:xfrm>
            <a:off x="685800" y="5852160"/>
            <a:ext cx="10881360" cy="320040"/>
          </a:xfrm>
          <a:prstGeom prst="rect">
            <a:avLst/>
          </a:prstGeom>
          <a:noFill/>
        </p:spPr>
        <p:txBody>
          <a:bodyPr wrap="square" lIns="0" rIns="0" tIns="0" bIns="0">
            <a:spAutoFit/>
          </a:bodyPr>
          <a:lstStyle/>
          <a:p>
            <a:pPr algn="l">
              <a:lnSpc>
                <a:spcPct val="112000"/>
              </a:lnSpc>
              <a:spcAft>
                <a:spcPts val="400"/>
              </a:spcAft>
              <a:defRPr sz="1600" b="0">
                <a:solidFill>
                  <a:srgbClr val="00629B"/>
                </a:solidFill>
                <a:latin typeface="Open Sans"/>
              </a:defRPr>
              <a:buNone/>
            </a:pPr>
            <a:r>
              <a:rPr>
                <a:hlinkClick r:id="rId4"/>
              </a:rPr>
              <a:t>https://belalhamdan.com/cipher/</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CIPHER — A first look at network security</dc:title>
  <dc:subject>Ten-slide student introduction with technical speaker notes. Contributor: Omar Eid.</dc:subject>
  <dc:creator>Zakaria Alqarra; Belal Hamdan; Raneem Abdullah; Ayham Idais (The Four Horsemen)</dc:creator>
  <cp:keywords>CIPHER, eBPF, XDP, Rust, network security, first year</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